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x="18288000" cy="10287000"/>
  <p:notesSz cx="6858000" cy="9144000"/>
  <p:embeddedFontLst>
    <p:embeddedFont>
      <p:font typeface="Gilroy Bold" charset="1" panose="00000800000000000000"/>
      <p:regular r:id="rId26"/>
    </p:embeddedFont>
    <p:embeddedFont>
      <p:font typeface="TT Rounds Condensed" charset="1" panose="02000506030000020003"/>
      <p:regular r:id="rId27"/>
    </p:embeddedFont>
    <p:embeddedFont>
      <p:font typeface="TT Interphases Bold" charset="1" panose="02000803060000020004"/>
      <p:regular r:id="rId28"/>
    </p:embeddedFont>
    <p:embeddedFont>
      <p:font typeface="Canva Sans" charset="1" panose="020B0503030501040103"/>
      <p:regular r:id="rId29"/>
    </p:embeddedFont>
    <p:embeddedFont>
      <p:font typeface="Canva Sans Bold" charset="1" panose="020B0803030501040103"/>
      <p:regular r:id="rId30"/>
    </p:embeddedFont>
    <p:embeddedFont>
      <p:font typeface="TT Rounds Condensed Bold" charset="1" panose="02000806030000020003"/>
      <p:regular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2.png" Type="http://schemas.openxmlformats.org/officeDocument/2006/relationships/image"/><Relationship Id="rId4" Target="../media/image11.png" Type="http://schemas.openxmlformats.org/officeDocument/2006/relationships/image"/><Relationship Id="rId5" Target="../media/image13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4.png" Type="http://schemas.openxmlformats.org/officeDocument/2006/relationships/image"/><Relationship Id="rId4" Target="../media/image15.png" Type="http://schemas.openxmlformats.org/officeDocument/2006/relationships/image"/><Relationship Id="rId5" Target="../media/image16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7.png" Type="http://schemas.openxmlformats.org/officeDocument/2006/relationships/image"/><Relationship Id="rId4" Target="../media/image18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9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0.png" Type="http://schemas.openxmlformats.org/officeDocument/2006/relationships/image"/><Relationship Id="rId4" Target="../media/image21.png" Type="http://schemas.openxmlformats.org/officeDocument/2006/relationships/image"/><Relationship Id="rId5" Target="../media/image22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3.png" Type="http://schemas.openxmlformats.org/officeDocument/2006/relationships/image"/><Relationship Id="rId4" Target="../media/image24.png" Type="http://schemas.openxmlformats.org/officeDocument/2006/relationships/image"/><Relationship Id="rId5" Target="../media/image25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6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7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8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9.png" Type="http://schemas.openxmlformats.org/officeDocument/2006/relationships/image"/><Relationship Id="rId4" Target="../media/image30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1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.png" Type="http://schemas.openxmlformats.org/officeDocument/2006/relationships/image"/><Relationship Id="rId4" Target="../media/image5.png" Type="http://schemas.openxmlformats.org/officeDocument/2006/relationships/image"/><Relationship Id="rId5" Target="../media/image6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7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8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9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0.png" Type="http://schemas.openxmlformats.org/officeDocument/2006/relationships/image"/><Relationship Id="rId4" Target="../media/image1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cid:image002.jpg@01D79DAC.BBDC4630"/>
          <p:cNvSpPr/>
          <p:nvPr/>
        </p:nvSpPr>
        <p:spPr>
          <a:xfrm flipH="false" flipV="false" rot="0">
            <a:off x="15480617" y="0"/>
            <a:ext cx="2807383" cy="553858"/>
          </a:xfrm>
          <a:custGeom>
            <a:avLst/>
            <a:gdLst/>
            <a:ahLst/>
            <a:cxnLst/>
            <a:rect r="r" b="b" t="t" l="l"/>
            <a:pathLst>
              <a:path h="553858" w="2807383">
                <a:moveTo>
                  <a:pt x="0" y="0"/>
                </a:moveTo>
                <a:lnTo>
                  <a:pt x="2807383" y="0"/>
                </a:lnTo>
                <a:lnTo>
                  <a:pt x="2807383" y="553858"/>
                </a:lnTo>
                <a:lnTo>
                  <a:pt x="0" y="5538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1043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8729" y="928780"/>
            <a:ext cx="17950540" cy="8964546"/>
          </a:xfrm>
          <a:custGeom>
            <a:avLst/>
            <a:gdLst/>
            <a:ahLst/>
            <a:cxnLst/>
            <a:rect r="r" b="b" t="t" l="l"/>
            <a:pathLst>
              <a:path h="8964546" w="17950540">
                <a:moveTo>
                  <a:pt x="0" y="0"/>
                </a:moveTo>
                <a:lnTo>
                  <a:pt x="17950541" y="0"/>
                </a:lnTo>
                <a:lnTo>
                  <a:pt x="17950541" y="8964546"/>
                </a:lnTo>
                <a:lnTo>
                  <a:pt x="0" y="896454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879" t="0" r="0" b="-14694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3413216" y="9569746"/>
            <a:ext cx="4529493" cy="7969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268"/>
              </a:lnSpc>
            </a:pPr>
            <a:r>
              <a:rPr lang="en-US" sz="2100">
                <a:solidFill>
                  <a:srgbClr val="ABC0E4"/>
                </a:solidFill>
                <a:latin typeface="Gilroy Bold"/>
                <a:ea typeface="Gilroy Bold"/>
                <a:cs typeface="Gilroy Bold"/>
                <a:sym typeface="Gilroy Bold"/>
              </a:rPr>
              <a:t>Enabling Mobility Solutions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7829582" y="9766584"/>
            <a:ext cx="502920" cy="2606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2100" spc="19">
                <a:solidFill>
                  <a:srgbClr val="000000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1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596640" y="3782335"/>
            <a:ext cx="11475720" cy="9165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11"/>
              </a:lnSpc>
            </a:pPr>
            <a:r>
              <a:rPr lang="en-US" sz="6399" spc="59">
                <a:solidFill>
                  <a:srgbClr val="000000"/>
                </a:solidFill>
                <a:latin typeface="TT Interphases Bold"/>
                <a:ea typeface="TT Interphases Bold"/>
                <a:cs typeface="TT Interphases Bold"/>
                <a:sym typeface="TT Interphases Bold"/>
              </a:rPr>
              <a:t>Motor Design Presentation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994397" y="4830663"/>
            <a:ext cx="2680205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EV 2W Motor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cid:image002.jpg@01D79DAC.BBDC4630"/>
          <p:cNvSpPr/>
          <p:nvPr/>
        </p:nvSpPr>
        <p:spPr>
          <a:xfrm flipH="false" flipV="false" rot="0">
            <a:off x="15367450" y="58938"/>
            <a:ext cx="2807383" cy="553858"/>
          </a:xfrm>
          <a:custGeom>
            <a:avLst/>
            <a:gdLst/>
            <a:ahLst/>
            <a:cxnLst/>
            <a:rect r="r" b="b" t="t" l="l"/>
            <a:pathLst>
              <a:path h="553858" w="2807383">
                <a:moveTo>
                  <a:pt x="0" y="0"/>
                </a:moveTo>
                <a:lnTo>
                  <a:pt x="2807384" y="0"/>
                </a:lnTo>
                <a:lnTo>
                  <a:pt x="2807384" y="553858"/>
                </a:lnTo>
                <a:lnTo>
                  <a:pt x="0" y="5538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1043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78306" y="193346"/>
            <a:ext cx="606878" cy="752350"/>
            <a:chOff x="0" y="0"/>
            <a:chExt cx="809170" cy="100313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12700" y="12700"/>
              <a:ext cx="783717" cy="977773"/>
            </a:xfrm>
            <a:custGeom>
              <a:avLst/>
              <a:gdLst/>
              <a:ahLst/>
              <a:cxnLst/>
              <a:rect r="r" b="b" t="t" l="l"/>
              <a:pathLst>
                <a:path h="977773" w="783717">
                  <a:moveTo>
                    <a:pt x="0" y="0"/>
                  </a:moveTo>
                  <a:lnTo>
                    <a:pt x="351155" y="0"/>
                  </a:lnTo>
                  <a:lnTo>
                    <a:pt x="783717" y="488823"/>
                  </a:lnTo>
                  <a:lnTo>
                    <a:pt x="351155" y="977773"/>
                  </a:lnTo>
                  <a:lnTo>
                    <a:pt x="0" y="977773"/>
                  </a:lnTo>
                  <a:lnTo>
                    <a:pt x="432562" y="488823"/>
                  </a:lnTo>
                  <a:close/>
                </a:path>
              </a:pathLst>
            </a:custGeom>
            <a:solidFill>
              <a:srgbClr val="23B781"/>
            </a:solid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-889" y="0"/>
              <a:ext cx="811022" cy="1003173"/>
            </a:xfrm>
            <a:custGeom>
              <a:avLst/>
              <a:gdLst/>
              <a:ahLst/>
              <a:cxnLst/>
              <a:rect r="r" b="b" t="t" l="l"/>
              <a:pathLst>
                <a:path h="1003173" w="811022">
                  <a:moveTo>
                    <a:pt x="13589" y="0"/>
                  </a:moveTo>
                  <a:lnTo>
                    <a:pt x="364744" y="0"/>
                  </a:lnTo>
                  <a:cubicBezTo>
                    <a:pt x="368427" y="0"/>
                    <a:pt x="371856" y="1524"/>
                    <a:pt x="374269" y="4318"/>
                  </a:cubicBezTo>
                  <a:lnTo>
                    <a:pt x="806831" y="493141"/>
                  </a:lnTo>
                  <a:cubicBezTo>
                    <a:pt x="811022" y="497967"/>
                    <a:pt x="811022" y="505206"/>
                    <a:pt x="806831" y="510032"/>
                  </a:cubicBezTo>
                  <a:lnTo>
                    <a:pt x="374269" y="998855"/>
                  </a:lnTo>
                  <a:cubicBezTo>
                    <a:pt x="371856" y="1001522"/>
                    <a:pt x="368427" y="1003173"/>
                    <a:pt x="364744" y="1003173"/>
                  </a:cubicBezTo>
                  <a:lnTo>
                    <a:pt x="13589" y="1003173"/>
                  </a:lnTo>
                  <a:cubicBezTo>
                    <a:pt x="8636" y="1003173"/>
                    <a:pt x="4064" y="1000252"/>
                    <a:pt x="2032" y="995680"/>
                  </a:cubicBezTo>
                  <a:cubicBezTo>
                    <a:pt x="0" y="991108"/>
                    <a:pt x="762" y="985774"/>
                    <a:pt x="4064" y="982091"/>
                  </a:cubicBezTo>
                  <a:lnTo>
                    <a:pt x="436626" y="493141"/>
                  </a:lnTo>
                  <a:lnTo>
                    <a:pt x="446151" y="501523"/>
                  </a:lnTo>
                  <a:lnTo>
                    <a:pt x="436626" y="509905"/>
                  </a:lnTo>
                  <a:lnTo>
                    <a:pt x="4064" y="21082"/>
                  </a:lnTo>
                  <a:cubicBezTo>
                    <a:pt x="762" y="17399"/>
                    <a:pt x="0" y="12065"/>
                    <a:pt x="2032" y="7493"/>
                  </a:cubicBezTo>
                  <a:cubicBezTo>
                    <a:pt x="4064" y="2921"/>
                    <a:pt x="8636" y="0"/>
                    <a:pt x="13589" y="0"/>
                  </a:cubicBezTo>
                  <a:moveTo>
                    <a:pt x="13589" y="25400"/>
                  </a:moveTo>
                  <a:lnTo>
                    <a:pt x="13589" y="12700"/>
                  </a:lnTo>
                  <a:lnTo>
                    <a:pt x="23114" y="4318"/>
                  </a:lnTo>
                  <a:lnTo>
                    <a:pt x="455676" y="493141"/>
                  </a:lnTo>
                  <a:cubicBezTo>
                    <a:pt x="459867" y="497967"/>
                    <a:pt x="459867" y="505206"/>
                    <a:pt x="455676" y="510032"/>
                  </a:cubicBezTo>
                  <a:lnTo>
                    <a:pt x="23114" y="998855"/>
                  </a:lnTo>
                  <a:lnTo>
                    <a:pt x="13589" y="990473"/>
                  </a:lnTo>
                  <a:lnTo>
                    <a:pt x="13589" y="977773"/>
                  </a:lnTo>
                  <a:lnTo>
                    <a:pt x="364744" y="977773"/>
                  </a:lnTo>
                  <a:lnTo>
                    <a:pt x="364744" y="990473"/>
                  </a:lnTo>
                  <a:lnTo>
                    <a:pt x="355219" y="982091"/>
                  </a:lnTo>
                  <a:lnTo>
                    <a:pt x="787908" y="493141"/>
                  </a:lnTo>
                  <a:lnTo>
                    <a:pt x="797433" y="501523"/>
                  </a:lnTo>
                  <a:lnTo>
                    <a:pt x="787908" y="509905"/>
                  </a:lnTo>
                  <a:lnTo>
                    <a:pt x="355219" y="21082"/>
                  </a:lnTo>
                  <a:lnTo>
                    <a:pt x="364744" y="12700"/>
                  </a:lnTo>
                  <a:lnTo>
                    <a:pt x="364744" y="25400"/>
                  </a:lnTo>
                  <a:lnTo>
                    <a:pt x="13589" y="25400"/>
                  </a:lnTo>
                  <a:close/>
                </a:path>
              </a:pathLst>
            </a:custGeom>
            <a:solidFill>
              <a:srgbClr val="23B781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210912" y="193346"/>
            <a:ext cx="606878" cy="752350"/>
            <a:chOff x="0" y="0"/>
            <a:chExt cx="809170" cy="100313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12700" y="12700"/>
              <a:ext cx="783717" cy="977773"/>
            </a:xfrm>
            <a:custGeom>
              <a:avLst/>
              <a:gdLst/>
              <a:ahLst/>
              <a:cxnLst/>
              <a:rect r="r" b="b" t="t" l="l"/>
              <a:pathLst>
                <a:path h="977773" w="783717">
                  <a:moveTo>
                    <a:pt x="0" y="0"/>
                  </a:moveTo>
                  <a:lnTo>
                    <a:pt x="351155" y="0"/>
                  </a:lnTo>
                  <a:lnTo>
                    <a:pt x="783717" y="488823"/>
                  </a:lnTo>
                  <a:lnTo>
                    <a:pt x="351155" y="977773"/>
                  </a:lnTo>
                  <a:lnTo>
                    <a:pt x="0" y="977773"/>
                  </a:lnTo>
                  <a:lnTo>
                    <a:pt x="432562" y="488823"/>
                  </a:lnTo>
                  <a:close/>
                </a:path>
              </a:pathLst>
            </a:custGeom>
            <a:solidFill>
              <a:srgbClr val="00174E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-889" y="0"/>
              <a:ext cx="811022" cy="1003173"/>
            </a:xfrm>
            <a:custGeom>
              <a:avLst/>
              <a:gdLst/>
              <a:ahLst/>
              <a:cxnLst/>
              <a:rect r="r" b="b" t="t" l="l"/>
              <a:pathLst>
                <a:path h="1003173" w="811022">
                  <a:moveTo>
                    <a:pt x="13589" y="0"/>
                  </a:moveTo>
                  <a:lnTo>
                    <a:pt x="364744" y="0"/>
                  </a:lnTo>
                  <a:cubicBezTo>
                    <a:pt x="368427" y="0"/>
                    <a:pt x="371856" y="1524"/>
                    <a:pt x="374269" y="4318"/>
                  </a:cubicBezTo>
                  <a:lnTo>
                    <a:pt x="806831" y="493141"/>
                  </a:lnTo>
                  <a:cubicBezTo>
                    <a:pt x="811022" y="497967"/>
                    <a:pt x="811022" y="505206"/>
                    <a:pt x="806831" y="510032"/>
                  </a:cubicBezTo>
                  <a:lnTo>
                    <a:pt x="374269" y="998855"/>
                  </a:lnTo>
                  <a:cubicBezTo>
                    <a:pt x="371856" y="1001522"/>
                    <a:pt x="368427" y="1003173"/>
                    <a:pt x="364744" y="1003173"/>
                  </a:cubicBezTo>
                  <a:lnTo>
                    <a:pt x="13589" y="1003173"/>
                  </a:lnTo>
                  <a:cubicBezTo>
                    <a:pt x="8636" y="1003173"/>
                    <a:pt x="4064" y="1000252"/>
                    <a:pt x="2032" y="995680"/>
                  </a:cubicBezTo>
                  <a:cubicBezTo>
                    <a:pt x="0" y="991108"/>
                    <a:pt x="762" y="985774"/>
                    <a:pt x="4064" y="982091"/>
                  </a:cubicBezTo>
                  <a:lnTo>
                    <a:pt x="436626" y="493141"/>
                  </a:lnTo>
                  <a:lnTo>
                    <a:pt x="446151" y="501523"/>
                  </a:lnTo>
                  <a:lnTo>
                    <a:pt x="436626" y="509905"/>
                  </a:lnTo>
                  <a:lnTo>
                    <a:pt x="4064" y="21082"/>
                  </a:lnTo>
                  <a:cubicBezTo>
                    <a:pt x="762" y="17399"/>
                    <a:pt x="0" y="12065"/>
                    <a:pt x="2032" y="7493"/>
                  </a:cubicBezTo>
                  <a:cubicBezTo>
                    <a:pt x="4064" y="2921"/>
                    <a:pt x="8636" y="0"/>
                    <a:pt x="13589" y="0"/>
                  </a:cubicBezTo>
                  <a:moveTo>
                    <a:pt x="13589" y="25400"/>
                  </a:moveTo>
                  <a:lnTo>
                    <a:pt x="13589" y="12700"/>
                  </a:lnTo>
                  <a:lnTo>
                    <a:pt x="23114" y="4318"/>
                  </a:lnTo>
                  <a:lnTo>
                    <a:pt x="455676" y="493141"/>
                  </a:lnTo>
                  <a:cubicBezTo>
                    <a:pt x="459867" y="497967"/>
                    <a:pt x="459867" y="505206"/>
                    <a:pt x="455676" y="510032"/>
                  </a:cubicBezTo>
                  <a:lnTo>
                    <a:pt x="23114" y="998855"/>
                  </a:lnTo>
                  <a:lnTo>
                    <a:pt x="13589" y="990473"/>
                  </a:lnTo>
                  <a:lnTo>
                    <a:pt x="13589" y="977773"/>
                  </a:lnTo>
                  <a:lnTo>
                    <a:pt x="364744" y="977773"/>
                  </a:lnTo>
                  <a:lnTo>
                    <a:pt x="364744" y="990473"/>
                  </a:lnTo>
                  <a:lnTo>
                    <a:pt x="355219" y="982091"/>
                  </a:lnTo>
                  <a:lnTo>
                    <a:pt x="787908" y="493141"/>
                  </a:lnTo>
                  <a:lnTo>
                    <a:pt x="797433" y="501523"/>
                  </a:lnTo>
                  <a:lnTo>
                    <a:pt x="787908" y="509905"/>
                  </a:lnTo>
                  <a:lnTo>
                    <a:pt x="355219" y="21082"/>
                  </a:lnTo>
                  <a:lnTo>
                    <a:pt x="364744" y="12700"/>
                  </a:lnTo>
                  <a:lnTo>
                    <a:pt x="364744" y="25400"/>
                  </a:lnTo>
                  <a:lnTo>
                    <a:pt x="13589" y="25400"/>
                  </a:lnTo>
                  <a:close/>
                </a:path>
              </a:pathLst>
            </a:custGeom>
            <a:solidFill>
              <a:srgbClr val="00174E"/>
            </a:solidFill>
          </p:spPr>
        </p:sp>
      </p:grpSp>
      <p:sp>
        <p:nvSpPr>
          <p:cNvPr name="Freeform 9" id="9" descr="cid:image002.jpg@01D79DAC.BBDC4630"/>
          <p:cNvSpPr/>
          <p:nvPr/>
        </p:nvSpPr>
        <p:spPr>
          <a:xfrm flipH="false" flipV="false" rot="0">
            <a:off x="15367450" y="58938"/>
            <a:ext cx="2807383" cy="553858"/>
          </a:xfrm>
          <a:custGeom>
            <a:avLst/>
            <a:gdLst/>
            <a:ahLst/>
            <a:cxnLst/>
            <a:rect r="r" b="b" t="t" l="l"/>
            <a:pathLst>
              <a:path h="553858" w="2807383">
                <a:moveTo>
                  <a:pt x="0" y="0"/>
                </a:moveTo>
                <a:lnTo>
                  <a:pt x="2807384" y="0"/>
                </a:lnTo>
                <a:lnTo>
                  <a:pt x="2807384" y="553858"/>
                </a:lnTo>
                <a:lnTo>
                  <a:pt x="0" y="5538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10436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028700" y="1028700"/>
            <a:ext cx="4105879" cy="8315145"/>
            <a:chOff x="0" y="0"/>
            <a:chExt cx="5474506" cy="11086859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3478644" cy="11086859"/>
            </a:xfrm>
            <a:custGeom>
              <a:avLst/>
              <a:gdLst/>
              <a:ahLst/>
              <a:cxnLst/>
              <a:rect r="r" b="b" t="t" l="l"/>
              <a:pathLst>
                <a:path h="11086859" w="3478644">
                  <a:moveTo>
                    <a:pt x="0" y="0"/>
                  </a:moveTo>
                  <a:lnTo>
                    <a:pt x="3478644" y="0"/>
                  </a:lnTo>
                  <a:lnTo>
                    <a:pt x="3478644" y="11086859"/>
                  </a:lnTo>
                  <a:lnTo>
                    <a:pt x="0" y="110868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11735" r="-604494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3478644" y="5962"/>
              <a:ext cx="1156560" cy="11074935"/>
            </a:xfrm>
            <a:custGeom>
              <a:avLst/>
              <a:gdLst/>
              <a:ahLst/>
              <a:cxnLst/>
              <a:rect r="r" b="b" t="t" l="l"/>
              <a:pathLst>
                <a:path h="11074935" w="1156560">
                  <a:moveTo>
                    <a:pt x="0" y="0"/>
                  </a:moveTo>
                  <a:lnTo>
                    <a:pt x="1156560" y="0"/>
                  </a:lnTo>
                  <a:lnTo>
                    <a:pt x="1156560" y="11074935"/>
                  </a:lnTo>
                  <a:lnTo>
                    <a:pt x="0" y="110749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619577" t="-11735" r="-1397086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4598957" y="5962"/>
              <a:ext cx="875549" cy="11074935"/>
            </a:xfrm>
            <a:custGeom>
              <a:avLst/>
              <a:gdLst/>
              <a:ahLst/>
              <a:cxnLst/>
              <a:rect r="r" b="b" t="t" l="l"/>
              <a:pathLst>
                <a:path h="11074935" w="875549">
                  <a:moveTo>
                    <a:pt x="0" y="0"/>
                  </a:moveTo>
                  <a:lnTo>
                    <a:pt x="875549" y="0"/>
                  </a:lnTo>
                  <a:lnTo>
                    <a:pt x="875549" y="11074935"/>
                  </a:lnTo>
                  <a:lnTo>
                    <a:pt x="0" y="110749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1167471" t="-11735" r="-1528544" b="0"/>
              </a:stretch>
            </a:blip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6067930" y="968031"/>
            <a:ext cx="5323876" cy="8290269"/>
            <a:chOff x="0" y="0"/>
            <a:chExt cx="7098501" cy="11053693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4209714" cy="11053693"/>
            </a:xfrm>
            <a:custGeom>
              <a:avLst/>
              <a:gdLst/>
              <a:ahLst/>
              <a:cxnLst/>
              <a:rect r="r" b="b" t="t" l="l"/>
              <a:pathLst>
                <a:path h="11053693" w="4209714">
                  <a:moveTo>
                    <a:pt x="0" y="0"/>
                  </a:moveTo>
                  <a:lnTo>
                    <a:pt x="4209714" y="0"/>
                  </a:lnTo>
                  <a:lnTo>
                    <a:pt x="4209714" y="11053693"/>
                  </a:lnTo>
                  <a:lnTo>
                    <a:pt x="0" y="110536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361240" t="-14213" r="-261240" b="-24872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4209714" y="0"/>
              <a:ext cx="1049237" cy="11041769"/>
            </a:xfrm>
            <a:custGeom>
              <a:avLst/>
              <a:gdLst/>
              <a:ahLst/>
              <a:cxnLst/>
              <a:rect r="r" b="b" t="t" l="l"/>
              <a:pathLst>
                <a:path h="11041769" w="1049237">
                  <a:moveTo>
                    <a:pt x="0" y="0"/>
                  </a:moveTo>
                  <a:lnTo>
                    <a:pt x="1049237" y="0"/>
                  </a:lnTo>
                  <a:lnTo>
                    <a:pt x="1049237" y="11041769"/>
                  </a:lnTo>
                  <a:lnTo>
                    <a:pt x="0" y="110417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2305517" t="-14213" r="-490071" b="-24872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5258951" y="27940"/>
              <a:ext cx="1839550" cy="10948635"/>
            </a:xfrm>
            <a:custGeom>
              <a:avLst/>
              <a:gdLst/>
              <a:ahLst/>
              <a:cxnLst/>
              <a:rect r="r" b="b" t="t" l="l"/>
              <a:pathLst>
                <a:path h="10948635" w="1839550">
                  <a:moveTo>
                    <a:pt x="0" y="0"/>
                  </a:moveTo>
                  <a:lnTo>
                    <a:pt x="1839550" y="0"/>
                  </a:lnTo>
                  <a:lnTo>
                    <a:pt x="1839550" y="10948635"/>
                  </a:lnTo>
                  <a:lnTo>
                    <a:pt x="0" y="109486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1480030" t="-14465" r="-61230" b="-24927"/>
              </a:stretch>
            </a:blip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12325157" y="1028700"/>
            <a:ext cx="4866803" cy="3911908"/>
            <a:chOff x="0" y="0"/>
            <a:chExt cx="6489071" cy="5215878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4495030" cy="5215878"/>
            </a:xfrm>
            <a:custGeom>
              <a:avLst/>
              <a:gdLst/>
              <a:ahLst/>
              <a:cxnLst/>
              <a:rect r="r" b="b" t="t" l="l"/>
              <a:pathLst>
                <a:path h="5215878" w="4495030">
                  <a:moveTo>
                    <a:pt x="0" y="0"/>
                  </a:moveTo>
                  <a:lnTo>
                    <a:pt x="4495030" y="0"/>
                  </a:lnTo>
                  <a:lnTo>
                    <a:pt x="4495030" y="5215878"/>
                  </a:lnTo>
                  <a:lnTo>
                    <a:pt x="0" y="52158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342196" t="-32938" r="-241086" b="-181585"/>
              </a:stretch>
            </a:blip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5912782" y="0"/>
              <a:ext cx="576289" cy="5215878"/>
            </a:xfrm>
            <a:custGeom>
              <a:avLst/>
              <a:gdLst/>
              <a:ahLst/>
              <a:cxnLst/>
              <a:rect r="r" b="b" t="t" l="l"/>
              <a:pathLst>
                <a:path h="5215878" w="576289">
                  <a:moveTo>
                    <a:pt x="0" y="0"/>
                  </a:moveTo>
                  <a:lnTo>
                    <a:pt x="576289" y="0"/>
                  </a:lnTo>
                  <a:lnTo>
                    <a:pt x="576289" y="5215878"/>
                  </a:lnTo>
                  <a:lnTo>
                    <a:pt x="0" y="52158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4915982" t="-32938" r="-313599" b="-181585"/>
              </a:stretch>
            </a:blip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4495030" y="0"/>
              <a:ext cx="1417752" cy="5215878"/>
            </a:xfrm>
            <a:custGeom>
              <a:avLst/>
              <a:gdLst/>
              <a:ahLst/>
              <a:cxnLst/>
              <a:rect r="r" b="b" t="t" l="l"/>
              <a:pathLst>
                <a:path h="5215878" w="1417752">
                  <a:moveTo>
                    <a:pt x="0" y="0"/>
                  </a:moveTo>
                  <a:lnTo>
                    <a:pt x="1417752" y="0"/>
                  </a:lnTo>
                  <a:lnTo>
                    <a:pt x="1417752" y="5215878"/>
                  </a:lnTo>
                  <a:lnTo>
                    <a:pt x="0" y="52158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1702752" t="-32938" r="-363620" b="-181585"/>
              </a:stretch>
            </a:blipFill>
          </p:spPr>
        </p:sp>
      </p:grpSp>
      <p:sp>
        <p:nvSpPr>
          <p:cNvPr name="TextBox 22" id="22"/>
          <p:cNvSpPr txBox="true"/>
          <p:nvPr/>
        </p:nvSpPr>
        <p:spPr>
          <a:xfrm rot="0">
            <a:off x="-955926" y="9593232"/>
            <a:ext cx="4529493" cy="7969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268"/>
              </a:lnSpc>
            </a:pPr>
            <a:r>
              <a:rPr lang="en-US" sz="2100">
                <a:solidFill>
                  <a:srgbClr val="ABC0E4"/>
                </a:solidFill>
                <a:latin typeface="Gilroy Bold"/>
                <a:ea typeface="Gilroy Bold"/>
                <a:cs typeface="Gilroy Bold"/>
                <a:sym typeface="Gilroy Bold"/>
              </a:rPr>
              <a:t>Enabling Mobility Solutions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4844594" y="9584289"/>
            <a:ext cx="2405198" cy="7969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782"/>
              </a:lnSpc>
            </a:pPr>
            <a:r>
              <a:rPr lang="en-US" sz="1650">
                <a:solidFill>
                  <a:srgbClr val="A6A6A6"/>
                </a:solidFill>
                <a:latin typeface="Gilroy Bold"/>
                <a:ea typeface="Gilroy Bold"/>
                <a:cs typeface="Gilroy Bold"/>
                <a:sym typeface="Gilroy Bold"/>
              </a:rPr>
              <a:t>Strictly Confidential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356360" y="393419"/>
            <a:ext cx="12994958" cy="4930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88"/>
              </a:lnSpc>
            </a:pPr>
            <a:r>
              <a:rPr lang="en-US" sz="3600" spc="33">
                <a:solidFill>
                  <a:srgbClr val="44546A"/>
                </a:solidFill>
                <a:latin typeface="TT Rounds Condensed Bold"/>
                <a:ea typeface="TT Rounds Condensed Bold"/>
                <a:cs typeface="TT Rounds Condensed Bold"/>
                <a:sym typeface="TT Rounds Condensed Bold"/>
              </a:rPr>
              <a:t>Motor Performance Parameters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7427826" y="9797772"/>
            <a:ext cx="502920" cy="323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2100" spc="19">
                <a:solidFill>
                  <a:srgbClr val="000000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10</a:t>
            </a:r>
          </a:p>
        </p:txBody>
      </p:sp>
      <p:grpSp>
        <p:nvGrpSpPr>
          <p:cNvPr name="Group 26" id="26"/>
          <p:cNvGrpSpPr/>
          <p:nvPr/>
        </p:nvGrpSpPr>
        <p:grpSpPr>
          <a:xfrm rot="0">
            <a:off x="12325157" y="5489482"/>
            <a:ext cx="4939195" cy="3526883"/>
            <a:chOff x="0" y="0"/>
            <a:chExt cx="6585593" cy="470251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5798589" y="0"/>
              <a:ext cx="787005" cy="4702510"/>
            </a:xfrm>
            <a:custGeom>
              <a:avLst/>
              <a:gdLst/>
              <a:ahLst/>
              <a:cxnLst/>
              <a:rect r="r" b="b" t="t" l="l"/>
              <a:pathLst>
                <a:path h="4702510" w="787005">
                  <a:moveTo>
                    <a:pt x="0" y="0"/>
                  </a:moveTo>
                  <a:lnTo>
                    <a:pt x="787004" y="0"/>
                  </a:lnTo>
                  <a:lnTo>
                    <a:pt x="787004" y="4702510"/>
                  </a:lnTo>
                  <a:lnTo>
                    <a:pt x="0" y="47025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1906113" t="-38418" r="-2439724" b="0"/>
              </a:stretch>
            </a:blipFill>
          </p:spPr>
        </p:sp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4513673" cy="4702510"/>
            </a:xfrm>
            <a:custGeom>
              <a:avLst/>
              <a:gdLst/>
              <a:ahLst/>
              <a:cxnLst/>
              <a:rect r="r" b="b" t="t" l="l"/>
              <a:pathLst>
                <a:path h="4702510" w="4513673">
                  <a:moveTo>
                    <a:pt x="0" y="0"/>
                  </a:moveTo>
                  <a:lnTo>
                    <a:pt x="4513673" y="0"/>
                  </a:lnTo>
                  <a:lnTo>
                    <a:pt x="4513673" y="4702510"/>
                  </a:lnTo>
                  <a:lnTo>
                    <a:pt x="0" y="47025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2944" t="-38418" r="-672232" b="0"/>
              </a:stretch>
            </a:blipFill>
          </p:spPr>
        </p:sp>
        <p:sp>
          <p:nvSpPr>
            <p:cNvPr name="Freeform 29" id="29"/>
            <p:cNvSpPr/>
            <p:nvPr/>
          </p:nvSpPr>
          <p:spPr>
            <a:xfrm flipH="false" flipV="false" rot="0">
              <a:off x="4513673" y="0"/>
              <a:ext cx="1284915" cy="4702510"/>
            </a:xfrm>
            <a:custGeom>
              <a:avLst/>
              <a:gdLst/>
              <a:ahLst/>
              <a:cxnLst/>
              <a:rect r="r" b="b" t="t" l="l"/>
              <a:pathLst>
                <a:path h="4702510" w="1284915">
                  <a:moveTo>
                    <a:pt x="0" y="0"/>
                  </a:moveTo>
                  <a:lnTo>
                    <a:pt x="1284916" y="0"/>
                  </a:lnTo>
                  <a:lnTo>
                    <a:pt x="1284916" y="4702510"/>
                  </a:lnTo>
                  <a:lnTo>
                    <a:pt x="0" y="47025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812377" t="-38418" r="-1810678" b="0"/>
              </a:stretch>
            </a:blipFill>
          </p:spPr>
        </p:sp>
      </p:grpSp>
      <p:grpSp>
        <p:nvGrpSpPr>
          <p:cNvPr name="Group 30" id="30"/>
          <p:cNvGrpSpPr/>
          <p:nvPr/>
        </p:nvGrpSpPr>
        <p:grpSpPr>
          <a:xfrm rot="0">
            <a:off x="12398959" y="6065991"/>
            <a:ext cx="4865392" cy="474518"/>
            <a:chOff x="0" y="0"/>
            <a:chExt cx="1281420" cy="124976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1281420" cy="124976"/>
            </a:xfrm>
            <a:custGeom>
              <a:avLst/>
              <a:gdLst/>
              <a:ahLst/>
              <a:cxnLst/>
              <a:rect r="r" b="b" t="t" l="l"/>
              <a:pathLst>
                <a:path h="124976" w="1281420">
                  <a:moveTo>
                    <a:pt x="0" y="0"/>
                  </a:moveTo>
                  <a:lnTo>
                    <a:pt x="1281420" y="0"/>
                  </a:lnTo>
                  <a:lnTo>
                    <a:pt x="1281420" y="124976"/>
                  </a:lnTo>
                  <a:lnTo>
                    <a:pt x="0" y="124976"/>
                  </a:lnTo>
                  <a:close/>
                </a:path>
              </a:pathLst>
            </a:custGeom>
            <a:solidFill>
              <a:srgbClr val="16E704">
                <a:alpha val="34902"/>
              </a:srgbClr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19050"/>
              <a:ext cx="1281420" cy="1059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68"/>
                </a:lnSpc>
              </a:pP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1116027" y="5289503"/>
            <a:ext cx="4018553" cy="258991"/>
            <a:chOff x="0" y="0"/>
            <a:chExt cx="1058384" cy="68212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1058384" cy="68212"/>
            </a:xfrm>
            <a:custGeom>
              <a:avLst/>
              <a:gdLst/>
              <a:ahLst/>
              <a:cxnLst/>
              <a:rect r="r" b="b" t="t" l="l"/>
              <a:pathLst>
                <a:path h="68212" w="1058384">
                  <a:moveTo>
                    <a:pt x="0" y="0"/>
                  </a:moveTo>
                  <a:lnTo>
                    <a:pt x="1058384" y="0"/>
                  </a:lnTo>
                  <a:lnTo>
                    <a:pt x="1058384" y="68212"/>
                  </a:lnTo>
                  <a:lnTo>
                    <a:pt x="0" y="68212"/>
                  </a:lnTo>
                  <a:close/>
                </a:path>
              </a:pathLst>
            </a:custGeom>
            <a:solidFill>
              <a:srgbClr val="16E704">
                <a:alpha val="34902"/>
              </a:srgbClr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0" y="19050"/>
              <a:ext cx="1058384" cy="491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68"/>
                </a:lnSpc>
              </a:pP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1116027" y="5807000"/>
            <a:ext cx="4018553" cy="258991"/>
            <a:chOff x="0" y="0"/>
            <a:chExt cx="1058384" cy="68212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1058384" cy="68212"/>
            </a:xfrm>
            <a:custGeom>
              <a:avLst/>
              <a:gdLst/>
              <a:ahLst/>
              <a:cxnLst/>
              <a:rect r="r" b="b" t="t" l="l"/>
              <a:pathLst>
                <a:path h="68212" w="1058384">
                  <a:moveTo>
                    <a:pt x="0" y="0"/>
                  </a:moveTo>
                  <a:lnTo>
                    <a:pt x="1058384" y="0"/>
                  </a:lnTo>
                  <a:lnTo>
                    <a:pt x="1058384" y="68212"/>
                  </a:lnTo>
                  <a:lnTo>
                    <a:pt x="0" y="68212"/>
                  </a:lnTo>
                  <a:close/>
                </a:path>
              </a:pathLst>
            </a:custGeom>
            <a:solidFill>
              <a:srgbClr val="16E704">
                <a:alpha val="34902"/>
              </a:srgbClr>
            </a:solidFill>
          </p:spPr>
        </p:sp>
        <p:sp>
          <p:nvSpPr>
            <p:cNvPr name="TextBox 38" id="38"/>
            <p:cNvSpPr txBox="true"/>
            <p:nvPr/>
          </p:nvSpPr>
          <p:spPr>
            <a:xfrm>
              <a:off x="0" y="19050"/>
              <a:ext cx="1058384" cy="491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68"/>
                </a:lnSpc>
              </a:pPr>
            </a:p>
          </p:txBody>
        </p:sp>
      </p:grpSp>
      <p:grpSp>
        <p:nvGrpSpPr>
          <p:cNvPr name="Group 39" id="39"/>
          <p:cNvGrpSpPr/>
          <p:nvPr/>
        </p:nvGrpSpPr>
        <p:grpSpPr>
          <a:xfrm rot="0">
            <a:off x="1116027" y="6323166"/>
            <a:ext cx="4018553" cy="258991"/>
            <a:chOff x="0" y="0"/>
            <a:chExt cx="1058384" cy="68212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1058384" cy="68212"/>
            </a:xfrm>
            <a:custGeom>
              <a:avLst/>
              <a:gdLst/>
              <a:ahLst/>
              <a:cxnLst/>
              <a:rect r="r" b="b" t="t" l="l"/>
              <a:pathLst>
                <a:path h="68212" w="1058384">
                  <a:moveTo>
                    <a:pt x="0" y="0"/>
                  </a:moveTo>
                  <a:lnTo>
                    <a:pt x="1058384" y="0"/>
                  </a:lnTo>
                  <a:lnTo>
                    <a:pt x="1058384" y="68212"/>
                  </a:lnTo>
                  <a:lnTo>
                    <a:pt x="0" y="68212"/>
                  </a:lnTo>
                  <a:close/>
                </a:path>
              </a:pathLst>
            </a:custGeom>
            <a:solidFill>
              <a:srgbClr val="16E704">
                <a:alpha val="34902"/>
              </a:srgbClr>
            </a:solidFill>
          </p:spPr>
        </p:sp>
        <p:sp>
          <p:nvSpPr>
            <p:cNvPr name="TextBox 41" id="41"/>
            <p:cNvSpPr txBox="true"/>
            <p:nvPr/>
          </p:nvSpPr>
          <p:spPr>
            <a:xfrm>
              <a:off x="0" y="19050"/>
              <a:ext cx="1058384" cy="491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68"/>
                </a:lnSpc>
              </a:pPr>
            </a:p>
          </p:txBody>
        </p:sp>
      </p:grpSp>
      <p:grpSp>
        <p:nvGrpSpPr>
          <p:cNvPr name="Group 42" id="42"/>
          <p:cNvGrpSpPr/>
          <p:nvPr/>
        </p:nvGrpSpPr>
        <p:grpSpPr>
          <a:xfrm rot="0">
            <a:off x="6150125" y="6929043"/>
            <a:ext cx="5241681" cy="323881"/>
            <a:chOff x="0" y="0"/>
            <a:chExt cx="1380525" cy="85302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1380525" cy="85302"/>
            </a:xfrm>
            <a:custGeom>
              <a:avLst/>
              <a:gdLst/>
              <a:ahLst/>
              <a:cxnLst/>
              <a:rect r="r" b="b" t="t" l="l"/>
              <a:pathLst>
                <a:path h="85302" w="1380525">
                  <a:moveTo>
                    <a:pt x="0" y="0"/>
                  </a:moveTo>
                  <a:lnTo>
                    <a:pt x="1380525" y="0"/>
                  </a:lnTo>
                  <a:lnTo>
                    <a:pt x="1380525" y="85302"/>
                  </a:lnTo>
                  <a:lnTo>
                    <a:pt x="0" y="85302"/>
                  </a:lnTo>
                  <a:close/>
                </a:path>
              </a:pathLst>
            </a:custGeom>
            <a:solidFill>
              <a:srgbClr val="16E704">
                <a:alpha val="34902"/>
              </a:srgbClr>
            </a:solidFill>
          </p:spPr>
        </p:sp>
        <p:sp>
          <p:nvSpPr>
            <p:cNvPr name="TextBox 44" id="44"/>
            <p:cNvSpPr txBox="true"/>
            <p:nvPr/>
          </p:nvSpPr>
          <p:spPr>
            <a:xfrm>
              <a:off x="0" y="19050"/>
              <a:ext cx="1380525" cy="662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68"/>
                </a:lnSpc>
              </a:pPr>
            </a:p>
          </p:txBody>
        </p:sp>
      </p:grpSp>
      <p:grpSp>
        <p:nvGrpSpPr>
          <p:cNvPr name="Group 45" id="45"/>
          <p:cNvGrpSpPr/>
          <p:nvPr/>
        </p:nvGrpSpPr>
        <p:grpSpPr>
          <a:xfrm rot="0">
            <a:off x="6150125" y="4630356"/>
            <a:ext cx="5241681" cy="310252"/>
            <a:chOff x="0" y="0"/>
            <a:chExt cx="1380525" cy="81712"/>
          </a:xfrm>
        </p:grpSpPr>
        <p:sp>
          <p:nvSpPr>
            <p:cNvPr name="Freeform 46" id="46"/>
            <p:cNvSpPr/>
            <p:nvPr/>
          </p:nvSpPr>
          <p:spPr>
            <a:xfrm flipH="false" flipV="false" rot="0">
              <a:off x="0" y="0"/>
              <a:ext cx="1380525" cy="81712"/>
            </a:xfrm>
            <a:custGeom>
              <a:avLst/>
              <a:gdLst/>
              <a:ahLst/>
              <a:cxnLst/>
              <a:rect r="r" b="b" t="t" l="l"/>
              <a:pathLst>
                <a:path h="81712" w="1380525">
                  <a:moveTo>
                    <a:pt x="0" y="0"/>
                  </a:moveTo>
                  <a:lnTo>
                    <a:pt x="1380525" y="0"/>
                  </a:lnTo>
                  <a:lnTo>
                    <a:pt x="1380525" y="81712"/>
                  </a:lnTo>
                  <a:lnTo>
                    <a:pt x="0" y="81712"/>
                  </a:lnTo>
                  <a:close/>
                </a:path>
              </a:pathLst>
            </a:custGeom>
            <a:solidFill>
              <a:srgbClr val="16E704">
                <a:alpha val="34902"/>
              </a:srgbClr>
            </a:solidFill>
          </p:spPr>
        </p:sp>
        <p:sp>
          <p:nvSpPr>
            <p:cNvPr name="TextBox 47" id="47"/>
            <p:cNvSpPr txBox="true"/>
            <p:nvPr/>
          </p:nvSpPr>
          <p:spPr>
            <a:xfrm>
              <a:off x="0" y="19050"/>
              <a:ext cx="1380525" cy="626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68"/>
                </a:lnSpc>
              </a:pPr>
            </a:p>
          </p:txBody>
        </p: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cid:image002.jpg@01D79DAC.BBDC4630"/>
          <p:cNvSpPr/>
          <p:nvPr/>
        </p:nvSpPr>
        <p:spPr>
          <a:xfrm flipH="false" flipV="false" rot="0">
            <a:off x="15367450" y="58938"/>
            <a:ext cx="2807383" cy="553858"/>
          </a:xfrm>
          <a:custGeom>
            <a:avLst/>
            <a:gdLst/>
            <a:ahLst/>
            <a:cxnLst/>
            <a:rect r="r" b="b" t="t" l="l"/>
            <a:pathLst>
              <a:path h="553858" w="2807383">
                <a:moveTo>
                  <a:pt x="0" y="0"/>
                </a:moveTo>
                <a:lnTo>
                  <a:pt x="2807384" y="0"/>
                </a:lnTo>
                <a:lnTo>
                  <a:pt x="2807384" y="553858"/>
                </a:lnTo>
                <a:lnTo>
                  <a:pt x="0" y="5538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1043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78306" y="193346"/>
            <a:ext cx="606878" cy="752350"/>
            <a:chOff x="0" y="0"/>
            <a:chExt cx="809170" cy="100313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12700" y="12700"/>
              <a:ext cx="783717" cy="977773"/>
            </a:xfrm>
            <a:custGeom>
              <a:avLst/>
              <a:gdLst/>
              <a:ahLst/>
              <a:cxnLst/>
              <a:rect r="r" b="b" t="t" l="l"/>
              <a:pathLst>
                <a:path h="977773" w="783717">
                  <a:moveTo>
                    <a:pt x="0" y="0"/>
                  </a:moveTo>
                  <a:lnTo>
                    <a:pt x="351155" y="0"/>
                  </a:lnTo>
                  <a:lnTo>
                    <a:pt x="783717" y="488823"/>
                  </a:lnTo>
                  <a:lnTo>
                    <a:pt x="351155" y="977773"/>
                  </a:lnTo>
                  <a:lnTo>
                    <a:pt x="0" y="977773"/>
                  </a:lnTo>
                  <a:lnTo>
                    <a:pt x="432562" y="488823"/>
                  </a:lnTo>
                  <a:close/>
                </a:path>
              </a:pathLst>
            </a:custGeom>
            <a:solidFill>
              <a:srgbClr val="23B781"/>
            </a:solid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-889" y="0"/>
              <a:ext cx="811022" cy="1003173"/>
            </a:xfrm>
            <a:custGeom>
              <a:avLst/>
              <a:gdLst/>
              <a:ahLst/>
              <a:cxnLst/>
              <a:rect r="r" b="b" t="t" l="l"/>
              <a:pathLst>
                <a:path h="1003173" w="811022">
                  <a:moveTo>
                    <a:pt x="13589" y="0"/>
                  </a:moveTo>
                  <a:lnTo>
                    <a:pt x="364744" y="0"/>
                  </a:lnTo>
                  <a:cubicBezTo>
                    <a:pt x="368427" y="0"/>
                    <a:pt x="371856" y="1524"/>
                    <a:pt x="374269" y="4318"/>
                  </a:cubicBezTo>
                  <a:lnTo>
                    <a:pt x="806831" y="493141"/>
                  </a:lnTo>
                  <a:cubicBezTo>
                    <a:pt x="811022" y="497967"/>
                    <a:pt x="811022" y="505206"/>
                    <a:pt x="806831" y="510032"/>
                  </a:cubicBezTo>
                  <a:lnTo>
                    <a:pt x="374269" y="998855"/>
                  </a:lnTo>
                  <a:cubicBezTo>
                    <a:pt x="371856" y="1001522"/>
                    <a:pt x="368427" y="1003173"/>
                    <a:pt x="364744" y="1003173"/>
                  </a:cubicBezTo>
                  <a:lnTo>
                    <a:pt x="13589" y="1003173"/>
                  </a:lnTo>
                  <a:cubicBezTo>
                    <a:pt x="8636" y="1003173"/>
                    <a:pt x="4064" y="1000252"/>
                    <a:pt x="2032" y="995680"/>
                  </a:cubicBezTo>
                  <a:cubicBezTo>
                    <a:pt x="0" y="991108"/>
                    <a:pt x="762" y="985774"/>
                    <a:pt x="4064" y="982091"/>
                  </a:cubicBezTo>
                  <a:lnTo>
                    <a:pt x="436626" y="493141"/>
                  </a:lnTo>
                  <a:lnTo>
                    <a:pt x="446151" y="501523"/>
                  </a:lnTo>
                  <a:lnTo>
                    <a:pt x="436626" y="509905"/>
                  </a:lnTo>
                  <a:lnTo>
                    <a:pt x="4064" y="21082"/>
                  </a:lnTo>
                  <a:cubicBezTo>
                    <a:pt x="762" y="17399"/>
                    <a:pt x="0" y="12065"/>
                    <a:pt x="2032" y="7493"/>
                  </a:cubicBezTo>
                  <a:cubicBezTo>
                    <a:pt x="4064" y="2921"/>
                    <a:pt x="8636" y="0"/>
                    <a:pt x="13589" y="0"/>
                  </a:cubicBezTo>
                  <a:moveTo>
                    <a:pt x="13589" y="25400"/>
                  </a:moveTo>
                  <a:lnTo>
                    <a:pt x="13589" y="12700"/>
                  </a:lnTo>
                  <a:lnTo>
                    <a:pt x="23114" y="4318"/>
                  </a:lnTo>
                  <a:lnTo>
                    <a:pt x="455676" y="493141"/>
                  </a:lnTo>
                  <a:cubicBezTo>
                    <a:pt x="459867" y="497967"/>
                    <a:pt x="459867" y="505206"/>
                    <a:pt x="455676" y="510032"/>
                  </a:cubicBezTo>
                  <a:lnTo>
                    <a:pt x="23114" y="998855"/>
                  </a:lnTo>
                  <a:lnTo>
                    <a:pt x="13589" y="990473"/>
                  </a:lnTo>
                  <a:lnTo>
                    <a:pt x="13589" y="977773"/>
                  </a:lnTo>
                  <a:lnTo>
                    <a:pt x="364744" y="977773"/>
                  </a:lnTo>
                  <a:lnTo>
                    <a:pt x="364744" y="990473"/>
                  </a:lnTo>
                  <a:lnTo>
                    <a:pt x="355219" y="982091"/>
                  </a:lnTo>
                  <a:lnTo>
                    <a:pt x="787908" y="493141"/>
                  </a:lnTo>
                  <a:lnTo>
                    <a:pt x="797433" y="501523"/>
                  </a:lnTo>
                  <a:lnTo>
                    <a:pt x="787908" y="509905"/>
                  </a:lnTo>
                  <a:lnTo>
                    <a:pt x="355219" y="21082"/>
                  </a:lnTo>
                  <a:lnTo>
                    <a:pt x="364744" y="12700"/>
                  </a:lnTo>
                  <a:lnTo>
                    <a:pt x="364744" y="25400"/>
                  </a:lnTo>
                  <a:lnTo>
                    <a:pt x="13589" y="25400"/>
                  </a:lnTo>
                  <a:close/>
                </a:path>
              </a:pathLst>
            </a:custGeom>
            <a:solidFill>
              <a:srgbClr val="23B781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210912" y="193346"/>
            <a:ext cx="606878" cy="752350"/>
            <a:chOff x="0" y="0"/>
            <a:chExt cx="809170" cy="100313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12700" y="12700"/>
              <a:ext cx="783717" cy="977773"/>
            </a:xfrm>
            <a:custGeom>
              <a:avLst/>
              <a:gdLst/>
              <a:ahLst/>
              <a:cxnLst/>
              <a:rect r="r" b="b" t="t" l="l"/>
              <a:pathLst>
                <a:path h="977773" w="783717">
                  <a:moveTo>
                    <a:pt x="0" y="0"/>
                  </a:moveTo>
                  <a:lnTo>
                    <a:pt x="351155" y="0"/>
                  </a:lnTo>
                  <a:lnTo>
                    <a:pt x="783717" y="488823"/>
                  </a:lnTo>
                  <a:lnTo>
                    <a:pt x="351155" y="977773"/>
                  </a:lnTo>
                  <a:lnTo>
                    <a:pt x="0" y="977773"/>
                  </a:lnTo>
                  <a:lnTo>
                    <a:pt x="432562" y="488823"/>
                  </a:lnTo>
                  <a:close/>
                </a:path>
              </a:pathLst>
            </a:custGeom>
            <a:solidFill>
              <a:srgbClr val="00174E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-889" y="0"/>
              <a:ext cx="811022" cy="1003173"/>
            </a:xfrm>
            <a:custGeom>
              <a:avLst/>
              <a:gdLst/>
              <a:ahLst/>
              <a:cxnLst/>
              <a:rect r="r" b="b" t="t" l="l"/>
              <a:pathLst>
                <a:path h="1003173" w="811022">
                  <a:moveTo>
                    <a:pt x="13589" y="0"/>
                  </a:moveTo>
                  <a:lnTo>
                    <a:pt x="364744" y="0"/>
                  </a:lnTo>
                  <a:cubicBezTo>
                    <a:pt x="368427" y="0"/>
                    <a:pt x="371856" y="1524"/>
                    <a:pt x="374269" y="4318"/>
                  </a:cubicBezTo>
                  <a:lnTo>
                    <a:pt x="806831" y="493141"/>
                  </a:lnTo>
                  <a:cubicBezTo>
                    <a:pt x="811022" y="497967"/>
                    <a:pt x="811022" y="505206"/>
                    <a:pt x="806831" y="510032"/>
                  </a:cubicBezTo>
                  <a:lnTo>
                    <a:pt x="374269" y="998855"/>
                  </a:lnTo>
                  <a:cubicBezTo>
                    <a:pt x="371856" y="1001522"/>
                    <a:pt x="368427" y="1003173"/>
                    <a:pt x="364744" y="1003173"/>
                  </a:cubicBezTo>
                  <a:lnTo>
                    <a:pt x="13589" y="1003173"/>
                  </a:lnTo>
                  <a:cubicBezTo>
                    <a:pt x="8636" y="1003173"/>
                    <a:pt x="4064" y="1000252"/>
                    <a:pt x="2032" y="995680"/>
                  </a:cubicBezTo>
                  <a:cubicBezTo>
                    <a:pt x="0" y="991108"/>
                    <a:pt x="762" y="985774"/>
                    <a:pt x="4064" y="982091"/>
                  </a:cubicBezTo>
                  <a:lnTo>
                    <a:pt x="436626" y="493141"/>
                  </a:lnTo>
                  <a:lnTo>
                    <a:pt x="446151" y="501523"/>
                  </a:lnTo>
                  <a:lnTo>
                    <a:pt x="436626" y="509905"/>
                  </a:lnTo>
                  <a:lnTo>
                    <a:pt x="4064" y="21082"/>
                  </a:lnTo>
                  <a:cubicBezTo>
                    <a:pt x="762" y="17399"/>
                    <a:pt x="0" y="12065"/>
                    <a:pt x="2032" y="7493"/>
                  </a:cubicBezTo>
                  <a:cubicBezTo>
                    <a:pt x="4064" y="2921"/>
                    <a:pt x="8636" y="0"/>
                    <a:pt x="13589" y="0"/>
                  </a:cubicBezTo>
                  <a:moveTo>
                    <a:pt x="13589" y="25400"/>
                  </a:moveTo>
                  <a:lnTo>
                    <a:pt x="13589" y="12700"/>
                  </a:lnTo>
                  <a:lnTo>
                    <a:pt x="23114" y="4318"/>
                  </a:lnTo>
                  <a:lnTo>
                    <a:pt x="455676" y="493141"/>
                  </a:lnTo>
                  <a:cubicBezTo>
                    <a:pt x="459867" y="497967"/>
                    <a:pt x="459867" y="505206"/>
                    <a:pt x="455676" y="510032"/>
                  </a:cubicBezTo>
                  <a:lnTo>
                    <a:pt x="23114" y="998855"/>
                  </a:lnTo>
                  <a:lnTo>
                    <a:pt x="13589" y="990473"/>
                  </a:lnTo>
                  <a:lnTo>
                    <a:pt x="13589" y="977773"/>
                  </a:lnTo>
                  <a:lnTo>
                    <a:pt x="364744" y="977773"/>
                  </a:lnTo>
                  <a:lnTo>
                    <a:pt x="364744" y="990473"/>
                  </a:lnTo>
                  <a:lnTo>
                    <a:pt x="355219" y="982091"/>
                  </a:lnTo>
                  <a:lnTo>
                    <a:pt x="787908" y="493141"/>
                  </a:lnTo>
                  <a:lnTo>
                    <a:pt x="797433" y="501523"/>
                  </a:lnTo>
                  <a:lnTo>
                    <a:pt x="787908" y="509905"/>
                  </a:lnTo>
                  <a:lnTo>
                    <a:pt x="355219" y="21082"/>
                  </a:lnTo>
                  <a:lnTo>
                    <a:pt x="364744" y="12700"/>
                  </a:lnTo>
                  <a:lnTo>
                    <a:pt x="364744" y="25400"/>
                  </a:lnTo>
                  <a:lnTo>
                    <a:pt x="13589" y="25400"/>
                  </a:lnTo>
                  <a:close/>
                </a:path>
              </a:pathLst>
            </a:custGeom>
            <a:solidFill>
              <a:srgbClr val="00174E"/>
            </a:solidFill>
          </p:spPr>
        </p:sp>
      </p:grpSp>
      <p:sp>
        <p:nvSpPr>
          <p:cNvPr name="Freeform 9" id="9" descr="cid:image002.jpg@01D79DAC.BBDC4630"/>
          <p:cNvSpPr/>
          <p:nvPr/>
        </p:nvSpPr>
        <p:spPr>
          <a:xfrm flipH="false" flipV="false" rot="0">
            <a:off x="15367450" y="58938"/>
            <a:ext cx="2807383" cy="553858"/>
          </a:xfrm>
          <a:custGeom>
            <a:avLst/>
            <a:gdLst/>
            <a:ahLst/>
            <a:cxnLst/>
            <a:rect r="r" b="b" t="t" l="l"/>
            <a:pathLst>
              <a:path h="553858" w="2807383">
                <a:moveTo>
                  <a:pt x="0" y="0"/>
                </a:moveTo>
                <a:lnTo>
                  <a:pt x="2807384" y="0"/>
                </a:lnTo>
                <a:lnTo>
                  <a:pt x="2807384" y="553858"/>
                </a:lnTo>
                <a:lnTo>
                  <a:pt x="0" y="5538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10436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210912" y="1411918"/>
            <a:ext cx="10672181" cy="4927662"/>
            <a:chOff x="0" y="0"/>
            <a:chExt cx="14229574" cy="6570216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4229574" cy="5905681"/>
            </a:xfrm>
            <a:custGeom>
              <a:avLst/>
              <a:gdLst/>
              <a:ahLst/>
              <a:cxnLst/>
              <a:rect r="r" b="b" t="t" l="l"/>
              <a:pathLst>
                <a:path h="5905681" w="14229574">
                  <a:moveTo>
                    <a:pt x="0" y="0"/>
                  </a:moveTo>
                  <a:lnTo>
                    <a:pt x="14229574" y="0"/>
                  </a:lnTo>
                  <a:lnTo>
                    <a:pt x="14229574" y="5905681"/>
                  </a:lnTo>
                  <a:lnTo>
                    <a:pt x="0" y="59056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3038" t="-28836" r="-2886" b="-6955"/>
              </a:stretch>
            </a:blipFill>
          </p:spPr>
        </p:sp>
        <p:sp>
          <p:nvSpPr>
            <p:cNvPr name="TextBox 12" id="12"/>
            <p:cNvSpPr txBox="true"/>
            <p:nvPr/>
          </p:nvSpPr>
          <p:spPr>
            <a:xfrm rot="0">
              <a:off x="5079512" y="6054712"/>
              <a:ext cx="4070550" cy="5155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Terminal Voltages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1596961" y="2562202"/>
            <a:ext cx="6333785" cy="2210580"/>
            <a:chOff x="0" y="0"/>
            <a:chExt cx="8445047" cy="294744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302687"/>
              <a:ext cx="8445047" cy="2167348"/>
            </a:xfrm>
            <a:custGeom>
              <a:avLst/>
              <a:gdLst/>
              <a:ahLst/>
              <a:cxnLst/>
              <a:rect r="r" b="b" t="t" l="l"/>
              <a:pathLst>
                <a:path h="2167348" w="8445047">
                  <a:moveTo>
                    <a:pt x="0" y="0"/>
                  </a:moveTo>
                  <a:lnTo>
                    <a:pt x="8445047" y="0"/>
                  </a:lnTo>
                  <a:lnTo>
                    <a:pt x="8445047" y="2167348"/>
                  </a:lnTo>
                  <a:lnTo>
                    <a:pt x="0" y="21673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12980" t="-147845" r="-235101" b="-475891"/>
              </a:stretch>
            </a:blipFill>
          </p:spPr>
        </p:sp>
        <p:sp>
          <p:nvSpPr>
            <p:cNvPr name="TextBox 15" id="15"/>
            <p:cNvSpPr txBox="true"/>
            <p:nvPr/>
          </p:nvSpPr>
          <p:spPr>
            <a:xfrm rot="0">
              <a:off x="2773668" y="2431935"/>
              <a:ext cx="2897710" cy="5155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Torque Ripple</a:t>
              </a:r>
            </a:p>
          </p:txBody>
        </p:sp>
        <p:grpSp>
          <p:nvGrpSpPr>
            <p:cNvPr name="Group 16" id="16"/>
            <p:cNvGrpSpPr/>
            <p:nvPr/>
          </p:nvGrpSpPr>
          <p:grpSpPr>
            <a:xfrm rot="0">
              <a:off x="4871184" y="0"/>
              <a:ext cx="1281941" cy="1758229"/>
              <a:chOff x="0" y="0"/>
              <a:chExt cx="329286" cy="451628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329286" cy="451628"/>
              </a:xfrm>
              <a:custGeom>
                <a:avLst/>
                <a:gdLst/>
                <a:ahLst/>
                <a:cxnLst/>
                <a:rect r="r" b="b" t="t" l="l"/>
                <a:pathLst>
                  <a:path h="451628" w="329286">
                    <a:moveTo>
                      <a:pt x="0" y="0"/>
                    </a:moveTo>
                    <a:lnTo>
                      <a:pt x="329286" y="0"/>
                    </a:lnTo>
                    <a:lnTo>
                      <a:pt x="329286" y="451628"/>
                    </a:lnTo>
                    <a:lnTo>
                      <a:pt x="0" y="451628"/>
                    </a:lnTo>
                    <a:close/>
                  </a:path>
                </a:pathLst>
              </a:custGeom>
              <a:solidFill>
                <a:srgbClr val="C2D6E9">
                  <a:alpha val="25882"/>
                </a:srgbClr>
              </a:solidFill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0" y="19050"/>
                <a:ext cx="329286" cy="432578"/>
              </a:xfrm>
              <a:prstGeom prst="rect">
                <a:avLst/>
              </a:prstGeom>
            </p:spPr>
            <p:txBody>
              <a:bodyPr anchor="ctr" rtlCol="false" tIns="39065" lIns="39065" bIns="39065" rIns="39065"/>
              <a:lstStyle/>
              <a:p>
                <a:pPr algn="ctr">
                  <a:lnSpc>
                    <a:spcPts val="2268"/>
                  </a:lnSpc>
                </a:pPr>
              </a:p>
            </p:txBody>
          </p:sp>
        </p:grpSp>
        <p:sp>
          <p:nvSpPr>
            <p:cNvPr name="AutoShape 19" id="19"/>
            <p:cNvSpPr/>
            <p:nvPr/>
          </p:nvSpPr>
          <p:spPr>
            <a:xfrm>
              <a:off x="3872717" y="1108840"/>
              <a:ext cx="2280408" cy="0"/>
            </a:xfrm>
            <a:prstGeom prst="line">
              <a:avLst/>
            </a:prstGeom>
            <a:ln cap="flat" w="38100">
              <a:solidFill>
                <a:srgbClr val="000000"/>
              </a:solidFill>
              <a:prstDash val="sysDot"/>
              <a:headEnd type="none" len="sm" w="sm"/>
              <a:tailEnd type="none" len="sm" w="sm"/>
            </a:ln>
          </p:spPr>
        </p:sp>
        <p:sp>
          <p:nvSpPr>
            <p:cNvPr name="AutoShape 20" id="20"/>
            <p:cNvSpPr/>
            <p:nvPr/>
          </p:nvSpPr>
          <p:spPr>
            <a:xfrm>
              <a:off x="5280691" y="649389"/>
              <a:ext cx="2280408" cy="0"/>
            </a:xfrm>
            <a:prstGeom prst="line">
              <a:avLst/>
            </a:prstGeom>
            <a:ln cap="flat" w="38100">
              <a:solidFill>
                <a:srgbClr val="000000"/>
              </a:solidFill>
              <a:prstDash val="sysDot"/>
              <a:headEnd type="none" len="sm" w="sm"/>
              <a:tailEnd type="none" len="sm" w="sm"/>
            </a:ln>
          </p:spPr>
        </p:sp>
        <p:sp>
          <p:nvSpPr>
            <p:cNvPr name="AutoShape 21" id="21"/>
            <p:cNvSpPr/>
            <p:nvPr/>
          </p:nvSpPr>
          <p:spPr>
            <a:xfrm>
              <a:off x="5836329" y="0"/>
              <a:ext cx="0" cy="649389"/>
            </a:xfrm>
            <a:prstGeom prst="line">
              <a:avLst/>
            </a:prstGeom>
            <a:ln cap="flat" w="38100">
              <a:solidFill>
                <a:srgbClr val="000000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AutoShape 22" id="22"/>
            <p:cNvSpPr/>
            <p:nvPr/>
          </p:nvSpPr>
          <p:spPr>
            <a:xfrm flipH="true" flipV="true">
              <a:off x="5855862" y="1108840"/>
              <a:ext cx="0" cy="649389"/>
            </a:xfrm>
            <a:prstGeom prst="line">
              <a:avLst/>
            </a:prstGeom>
            <a:ln cap="flat" w="38100">
              <a:solidFill>
                <a:srgbClr val="000000"/>
              </a:solidFill>
              <a:prstDash val="solid"/>
              <a:headEnd type="none" len="sm" w="sm"/>
              <a:tailEnd type="arrow" len="sm" w="med"/>
            </a:ln>
          </p:spPr>
        </p:sp>
      </p:grpSp>
      <p:sp>
        <p:nvSpPr>
          <p:cNvPr name="Freeform 23" id="23"/>
          <p:cNvSpPr/>
          <p:nvPr/>
        </p:nvSpPr>
        <p:spPr>
          <a:xfrm flipH="false" flipV="false" rot="0">
            <a:off x="12368671" y="6568471"/>
            <a:ext cx="4951845" cy="2767877"/>
          </a:xfrm>
          <a:custGeom>
            <a:avLst/>
            <a:gdLst/>
            <a:ahLst/>
            <a:cxnLst/>
            <a:rect r="r" b="b" t="t" l="l"/>
            <a:pathLst>
              <a:path h="2767877" w="4951845">
                <a:moveTo>
                  <a:pt x="0" y="0"/>
                </a:moveTo>
                <a:lnTo>
                  <a:pt x="4951846" y="0"/>
                </a:lnTo>
                <a:lnTo>
                  <a:pt x="4951846" y="2767877"/>
                </a:lnTo>
                <a:lnTo>
                  <a:pt x="0" y="276787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1999"/>
            </a:blip>
            <a:stretch>
              <a:fillRect l="0" t="0" r="0" b="0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14844594" y="9584289"/>
            <a:ext cx="2405198" cy="7969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782"/>
              </a:lnSpc>
            </a:pPr>
            <a:r>
              <a:rPr lang="en-US" sz="1650">
                <a:solidFill>
                  <a:srgbClr val="A6A6A6"/>
                </a:solidFill>
                <a:latin typeface="Gilroy Bold"/>
                <a:ea typeface="Gilroy Bold"/>
                <a:cs typeface="Gilroy Bold"/>
                <a:sym typeface="Gilroy Bold"/>
              </a:rPr>
              <a:t>Strictly Confidential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-955926" y="9593232"/>
            <a:ext cx="4529493" cy="7969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268"/>
              </a:lnSpc>
            </a:pPr>
            <a:r>
              <a:rPr lang="en-US" sz="2100">
                <a:solidFill>
                  <a:srgbClr val="ABC0E4"/>
                </a:solidFill>
                <a:latin typeface="Gilroy Bold"/>
                <a:ea typeface="Gilroy Bold"/>
                <a:cs typeface="Gilroy Bold"/>
                <a:sym typeface="Gilroy Bold"/>
              </a:rPr>
              <a:t>Enabling Mobility Solutions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356360" y="393419"/>
            <a:ext cx="12994958" cy="4930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88"/>
              </a:lnSpc>
            </a:pPr>
            <a:r>
              <a:rPr lang="en-US" sz="3600" spc="33">
                <a:solidFill>
                  <a:srgbClr val="44546A"/>
                </a:solidFill>
                <a:latin typeface="TT Rounds Condensed Bold"/>
                <a:ea typeface="TT Rounds Condensed Bold"/>
                <a:cs typeface="TT Rounds Condensed Bold"/>
                <a:sym typeface="TT Rounds Condensed Bold"/>
              </a:rPr>
              <a:t>Motor Performance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7427826" y="9797772"/>
            <a:ext cx="502920" cy="323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2100" spc="19">
                <a:solidFill>
                  <a:srgbClr val="000000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11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363889" y="6768205"/>
            <a:ext cx="10519204" cy="1234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The closer the voltage curves resemble to the Sinusoidal Waveform, Performance and Efficiency is directly improved by adjusting parameters of stator and rotor geometry or just by the windings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1721187" y="5105400"/>
            <a:ext cx="6085334" cy="1234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Torque Ripple is the Peak-Peak torque fluctuation value defined in percentage to the peak torque value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cid:image002.jpg@01D79DAC.BBDC4630"/>
          <p:cNvSpPr/>
          <p:nvPr/>
        </p:nvSpPr>
        <p:spPr>
          <a:xfrm flipH="false" flipV="false" rot="0">
            <a:off x="15367450" y="58938"/>
            <a:ext cx="2807383" cy="553858"/>
          </a:xfrm>
          <a:custGeom>
            <a:avLst/>
            <a:gdLst/>
            <a:ahLst/>
            <a:cxnLst/>
            <a:rect r="r" b="b" t="t" l="l"/>
            <a:pathLst>
              <a:path h="553858" w="2807383">
                <a:moveTo>
                  <a:pt x="0" y="0"/>
                </a:moveTo>
                <a:lnTo>
                  <a:pt x="2807384" y="0"/>
                </a:lnTo>
                <a:lnTo>
                  <a:pt x="2807384" y="553858"/>
                </a:lnTo>
                <a:lnTo>
                  <a:pt x="0" y="5538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1043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78306" y="193346"/>
            <a:ext cx="606878" cy="752350"/>
            <a:chOff x="0" y="0"/>
            <a:chExt cx="809170" cy="100313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12700" y="12700"/>
              <a:ext cx="783717" cy="977773"/>
            </a:xfrm>
            <a:custGeom>
              <a:avLst/>
              <a:gdLst/>
              <a:ahLst/>
              <a:cxnLst/>
              <a:rect r="r" b="b" t="t" l="l"/>
              <a:pathLst>
                <a:path h="977773" w="783717">
                  <a:moveTo>
                    <a:pt x="0" y="0"/>
                  </a:moveTo>
                  <a:lnTo>
                    <a:pt x="351155" y="0"/>
                  </a:lnTo>
                  <a:lnTo>
                    <a:pt x="783717" y="488823"/>
                  </a:lnTo>
                  <a:lnTo>
                    <a:pt x="351155" y="977773"/>
                  </a:lnTo>
                  <a:lnTo>
                    <a:pt x="0" y="977773"/>
                  </a:lnTo>
                  <a:lnTo>
                    <a:pt x="432562" y="488823"/>
                  </a:lnTo>
                  <a:close/>
                </a:path>
              </a:pathLst>
            </a:custGeom>
            <a:solidFill>
              <a:srgbClr val="23B781"/>
            </a:solid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-889" y="0"/>
              <a:ext cx="811022" cy="1003173"/>
            </a:xfrm>
            <a:custGeom>
              <a:avLst/>
              <a:gdLst/>
              <a:ahLst/>
              <a:cxnLst/>
              <a:rect r="r" b="b" t="t" l="l"/>
              <a:pathLst>
                <a:path h="1003173" w="811022">
                  <a:moveTo>
                    <a:pt x="13589" y="0"/>
                  </a:moveTo>
                  <a:lnTo>
                    <a:pt x="364744" y="0"/>
                  </a:lnTo>
                  <a:cubicBezTo>
                    <a:pt x="368427" y="0"/>
                    <a:pt x="371856" y="1524"/>
                    <a:pt x="374269" y="4318"/>
                  </a:cubicBezTo>
                  <a:lnTo>
                    <a:pt x="806831" y="493141"/>
                  </a:lnTo>
                  <a:cubicBezTo>
                    <a:pt x="811022" y="497967"/>
                    <a:pt x="811022" y="505206"/>
                    <a:pt x="806831" y="510032"/>
                  </a:cubicBezTo>
                  <a:lnTo>
                    <a:pt x="374269" y="998855"/>
                  </a:lnTo>
                  <a:cubicBezTo>
                    <a:pt x="371856" y="1001522"/>
                    <a:pt x="368427" y="1003173"/>
                    <a:pt x="364744" y="1003173"/>
                  </a:cubicBezTo>
                  <a:lnTo>
                    <a:pt x="13589" y="1003173"/>
                  </a:lnTo>
                  <a:cubicBezTo>
                    <a:pt x="8636" y="1003173"/>
                    <a:pt x="4064" y="1000252"/>
                    <a:pt x="2032" y="995680"/>
                  </a:cubicBezTo>
                  <a:cubicBezTo>
                    <a:pt x="0" y="991108"/>
                    <a:pt x="762" y="985774"/>
                    <a:pt x="4064" y="982091"/>
                  </a:cubicBezTo>
                  <a:lnTo>
                    <a:pt x="436626" y="493141"/>
                  </a:lnTo>
                  <a:lnTo>
                    <a:pt x="446151" y="501523"/>
                  </a:lnTo>
                  <a:lnTo>
                    <a:pt x="436626" y="509905"/>
                  </a:lnTo>
                  <a:lnTo>
                    <a:pt x="4064" y="21082"/>
                  </a:lnTo>
                  <a:cubicBezTo>
                    <a:pt x="762" y="17399"/>
                    <a:pt x="0" y="12065"/>
                    <a:pt x="2032" y="7493"/>
                  </a:cubicBezTo>
                  <a:cubicBezTo>
                    <a:pt x="4064" y="2921"/>
                    <a:pt x="8636" y="0"/>
                    <a:pt x="13589" y="0"/>
                  </a:cubicBezTo>
                  <a:moveTo>
                    <a:pt x="13589" y="25400"/>
                  </a:moveTo>
                  <a:lnTo>
                    <a:pt x="13589" y="12700"/>
                  </a:lnTo>
                  <a:lnTo>
                    <a:pt x="23114" y="4318"/>
                  </a:lnTo>
                  <a:lnTo>
                    <a:pt x="455676" y="493141"/>
                  </a:lnTo>
                  <a:cubicBezTo>
                    <a:pt x="459867" y="497967"/>
                    <a:pt x="459867" y="505206"/>
                    <a:pt x="455676" y="510032"/>
                  </a:cubicBezTo>
                  <a:lnTo>
                    <a:pt x="23114" y="998855"/>
                  </a:lnTo>
                  <a:lnTo>
                    <a:pt x="13589" y="990473"/>
                  </a:lnTo>
                  <a:lnTo>
                    <a:pt x="13589" y="977773"/>
                  </a:lnTo>
                  <a:lnTo>
                    <a:pt x="364744" y="977773"/>
                  </a:lnTo>
                  <a:lnTo>
                    <a:pt x="364744" y="990473"/>
                  </a:lnTo>
                  <a:lnTo>
                    <a:pt x="355219" y="982091"/>
                  </a:lnTo>
                  <a:lnTo>
                    <a:pt x="787908" y="493141"/>
                  </a:lnTo>
                  <a:lnTo>
                    <a:pt x="797433" y="501523"/>
                  </a:lnTo>
                  <a:lnTo>
                    <a:pt x="787908" y="509905"/>
                  </a:lnTo>
                  <a:lnTo>
                    <a:pt x="355219" y="21082"/>
                  </a:lnTo>
                  <a:lnTo>
                    <a:pt x="364744" y="12700"/>
                  </a:lnTo>
                  <a:lnTo>
                    <a:pt x="364744" y="25400"/>
                  </a:lnTo>
                  <a:lnTo>
                    <a:pt x="13589" y="25400"/>
                  </a:lnTo>
                  <a:close/>
                </a:path>
              </a:pathLst>
            </a:custGeom>
            <a:solidFill>
              <a:srgbClr val="23B781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210912" y="193346"/>
            <a:ext cx="606878" cy="752350"/>
            <a:chOff x="0" y="0"/>
            <a:chExt cx="809170" cy="100313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12700" y="12700"/>
              <a:ext cx="783717" cy="977773"/>
            </a:xfrm>
            <a:custGeom>
              <a:avLst/>
              <a:gdLst/>
              <a:ahLst/>
              <a:cxnLst/>
              <a:rect r="r" b="b" t="t" l="l"/>
              <a:pathLst>
                <a:path h="977773" w="783717">
                  <a:moveTo>
                    <a:pt x="0" y="0"/>
                  </a:moveTo>
                  <a:lnTo>
                    <a:pt x="351155" y="0"/>
                  </a:lnTo>
                  <a:lnTo>
                    <a:pt x="783717" y="488823"/>
                  </a:lnTo>
                  <a:lnTo>
                    <a:pt x="351155" y="977773"/>
                  </a:lnTo>
                  <a:lnTo>
                    <a:pt x="0" y="977773"/>
                  </a:lnTo>
                  <a:lnTo>
                    <a:pt x="432562" y="488823"/>
                  </a:lnTo>
                  <a:close/>
                </a:path>
              </a:pathLst>
            </a:custGeom>
            <a:solidFill>
              <a:srgbClr val="00174E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-889" y="0"/>
              <a:ext cx="811022" cy="1003173"/>
            </a:xfrm>
            <a:custGeom>
              <a:avLst/>
              <a:gdLst/>
              <a:ahLst/>
              <a:cxnLst/>
              <a:rect r="r" b="b" t="t" l="l"/>
              <a:pathLst>
                <a:path h="1003173" w="811022">
                  <a:moveTo>
                    <a:pt x="13589" y="0"/>
                  </a:moveTo>
                  <a:lnTo>
                    <a:pt x="364744" y="0"/>
                  </a:lnTo>
                  <a:cubicBezTo>
                    <a:pt x="368427" y="0"/>
                    <a:pt x="371856" y="1524"/>
                    <a:pt x="374269" y="4318"/>
                  </a:cubicBezTo>
                  <a:lnTo>
                    <a:pt x="806831" y="493141"/>
                  </a:lnTo>
                  <a:cubicBezTo>
                    <a:pt x="811022" y="497967"/>
                    <a:pt x="811022" y="505206"/>
                    <a:pt x="806831" y="510032"/>
                  </a:cubicBezTo>
                  <a:lnTo>
                    <a:pt x="374269" y="998855"/>
                  </a:lnTo>
                  <a:cubicBezTo>
                    <a:pt x="371856" y="1001522"/>
                    <a:pt x="368427" y="1003173"/>
                    <a:pt x="364744" y="1003173"/>
                  </a:cubicBezTo>
                  <a:lnTo>
                    <a:pt x="13589" y="1003173"/>
                  </a:lnTo>
                  <a:cubicBezTo>
                    <a:pt x="8636" y="1003173"/>
                    <a:pt x="4064" y="1000252"/>
                    <a:pt x="2032" y="995680"/>
                  </a:cubicBezTo>
                  <a:cubicBezTo>
                    <a:pt x="0" y="991108"/>
                    <a:pt x="762" y="985774"/>
                    <a:pt x="4064" y="982091"/>
                  </a:cubicBezTo>
                  <a:lnTo>
                    <a:pt x="436626" y="493141"/>
                  </a:lnTo>
                  <a:lnTo>
                    <a:pt x="446151" y="501523"/>
                  </a:lnTo>
                  <a:lnTo>
                    <a:pt x="436626" y="509905"/>
                  </a:lnTo>
                  <a:lnTo>
                    <a:pt x="4064" y="21082"/>
                  </a:lnTo>
                  <a:cubicBezTo>
                    <a:pt x="762" y="17399"/>
                    <a:pt x="0" y="12065"/>
                    <a:pt x="2032" y="7493"/>
                  </a:cubicBezTo>
                  <a:cubicBezTo>
                    <a:pt x="4064" y="2921"/>
                    <a:pt x="8636" y="0"/>
                    <a:pt x="13589" y="0"/>
                  </a:cubicBezTo>
                  <a:moveTo>
                    <a:pt x="13589" y="25400"/>
                  </a:moveTo>
                  <a:lnTo>
                    <a:pt x="13589" y="12700"/>
                  </a:lnTo>
                  <a:lnTo>
                    <a:pt x="23114" y="4318"/>
                  </a:lnTo>
                  <a:lnTo>
                    <a:pt x="455676" y="493141"/>
                  </a:lnTo>
                  <a:cubicBezTo>
                    <a:pt x="459867" y="497967"/>
                    <a:pt x="459867" y="505206"/>
                    <a:pt x="455676" y="510032"/>
                  </a:cubicBezTo>
                  <a:lnTo>
                    <a:pt x="23114" y="998855"/>
                  </a:lnTo>
                  <a:lnTo>
                    <a:pt x="13589" y="990473"/>
                  </a:lnTo>
                  <a:lnTo>
                    <a:pt x="13589" y="977773"/>
                  </a:lnTo>
                  <a:lnTo>
                    <a:pt x="364744" y="977773"/>
                  </a:lnTo>
                  <a:lnTo>
                    <a:pt x="364744" y="990473"/>
                  </a:lnTo>
                  <a:lnTo>
                    <a:pt x="355219" y="982091"/>
                  </a:lnTo>
                  <a:lnTo>
                    <a:pt x="787908" y="493141"/>
                  </a:lnTo>
                  <a:lnTo>
                    <a:pt x="797433" y="501523"/>
                  </a:lnTo>
                  <a:lnTo>
                    <a:pt x="787908" y="509905"/>
                  </a:lnTo>
                  <a:lnTo>
                    <a:pt x="355219" y="21082"/>
                  </a:lnTo>
                  <a:lnTo>
                    <a:pt x="364744" y="12700"/>
                  </a:lnTo>
                  <a:lnTo>
                    <a:pt x="364744" y="25400"/>
                  </a:lnTo>
                  <a:lnTo>
                    <a:pt x="13589" y="25400"/>
                  </a:lnTo>
                  <a:close/>
                </a:path>
              </a:pathLst>
            </a:custGeom>
            <a:solidFill>
              <a:srgbClr val="00174E"/>
            </a:solidFill>
          </p:spPr>
        </p:sp>
      </p:grpSp>
      <p:sp>
        <p:nvSpPr>
          <p:cNvPr name="Freeform 9" id="9" descr="cid:image002.jpg@01D79DAC.BBDC4630"/>
          <p:cNvSpPr/>
          <p:nvPr/>
        </p:nvSpPr>
        <p:spPr>
          <a:xfrm flipH="false" flipV="false" rot="0">
            <a:off x="15367450" y="58938"/>
            <a:ext cx="2807383" cy="553858"/>
          </a:xfrm>
          <a:custGeom>
            <a:avLst/>
            <a:gdLst/>
            <a:ahLst/>
            <a:cxnLst/>
            <a:rect r="r" b="b" t="t" l="l"/>
            <a:pathLst>
              <a:path h="553858" w="2807383">
                <a:moveTo>
                  <a:pt x="0" y="0"/>
                </a:moveTo>
                <a:lnTo>
                  <a:pt x="2807384" y="0"/>
                </a:lnTo>
                <a:lnTo>
                  <a:pt x="2807384" y="553858"/>
                </a:lnTo>
                <a:lnTo>
                  <a:pt x="0" y="5538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10436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514351" y="1295049"/>
            <a:ext cx="9030834" cy="4863824"/>
            <a:chOff x="0" y="0"/>
            <a:chExt cx="12041112" cy="648509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2041112" cy="5962669"/>
            </a:xfrm>
            <a:custGeom>
              <a:avLst/>
              <a:gdLst/>
              <a:ahLst/>
              <a:cxnLst/>
              <a:rect r="r" b="b" t="t" l="l"/>
              <a:pathLst>
                <a:path h="5962669" w="12041112">
                  <a:moveTo>
                    <a:pt x="0" y="0"/>
                  </a:moveTo>
                  <a:lnTo>
                    <a:pt x="12041112" y="0"/>
                  </a:lnTo>
                  <a:lnTo>
                    <a:pt x="12041112" y="5962669"/>
                  </a:lnTo>
                  <a:lnTo>
                    <a:pt x="0" y="59626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3224" t="-8274" r="-2579" b="-5516"/>
              </a:stretch>
            </a:blipFill>
          </p:spPr>
        </p:sp>
        <p:sp>
          <p:nvSpPr>
            <p:cNvPr name="TextBox 12" id="12"/>
            <p:cNvSpPr txBox="true"/>
            <p:nvPr/>
          </p:nvSpPr>
          <p:spPr>
            <a:xfrm rot="0">
              <a:off x="4093285" y="5915044"/>
              <a:ext cx="3854542" cy="57005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76"/>
                </a:lnSpc>
              </a:pPr>
              <a:r>
                <a:rPr lang="en-US" sz="2626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Back-EMF Voltage</a:t>
              </a: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14844594" y="9584289"/>
            <a:ext cx="2405198" cy="7969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782"/>
              </a:lnSpc>
            </a:pPr>
            <a:r>
              <a:rPr lang="en-US" sz="1650">
                <a:solidFill>
                  <a:srgbClr val="A6A6A6"/>
                </a:solidFill>
                <a:latin typeface="Gilroy Bold"/>
                <a:ea typeface="Gilroy Bold"/>
                <a:cs typeface="Gilroy Bold"/>
                <a:sym typeface="Gilroy Bold"/>
              </a:rPr>
              <a:t>Strictly Confidential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-955926" y="9593232"/>
            <a:ext cx="4529493" cy="7969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268"/>
              </a:lnSpc>
            </a:pPr>
            <a:r>
              <a:rPr lang="en-US" sz="2100">
                <a:solidFill>
                  <a:srgbClr val="ABC0E4"/>
                </a:solidFill>
                <a:latin typeface="Gilroy Bold"/>
                <a:ea typeface="Gilroy Bold"/>
                <a:cs typeface="Gilroy Bold"/>
                <a:sym typeface="Gilroy Bold"/>
              </a:rPr>
              <a:t>Enabling Mobility Solutions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56360" y="393419"/>
            <a:ext cx="12994958" cy="4930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88"/>
              </a:lnSpc>
            </a:pPr>
            <a:r>
              <a:rPr lang="en-US" sz="3600" spc="33">
                <a:solidFill>
                  <a:srgbClr val="44546A"/>
                </a:solidFill>
                <a:latin typeface="TT Rounds Condensed Bold"/>
                <a:ea typeface="TT Rounds Condensed Bold"/>
                <a:cs typeface="TT Rounds Condensed Bold"/>
                <a:sym typeface="TT Rounds Condensed Bold"/>
              </a:rPr>
              <a:t>Motor Performance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7427826" y="9797772"/>
            <a:ext cx="502920" cy="323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2100" spc="19">
                <a:solidFill>
                  <a:srgbClr val="000000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23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9545185" y="1620163"/>
            <a:ext cx="8780111" cy="2461744"/>
            <a:chOff x="0" y="0"/>
            <a:chExt cx="11706815" cy="3282325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1740924"/>
              <a:ext cx="11706815" cy="1033310"/>
            </a:xfrm>
            <a:custGeom>
              <a:avLst/>
              <a:gdLst/>
              <a:ahLst/>
              <a:cxnLst/>
              <a:rect r="r" b="b" t="t" l="l"/>
              <a:pathLst>
                <a:path h="1033310" w="11706815">
                  <a:moveTo>
                    <a:pt x="0" y="0"/>
                  </a:moveTo>
                  <a:lnTo>
                    <a:pt x="11706815" y="0"/>
                  </a:lnTo>
                  <a:lnTo>
                    <a:pt x="11706815" y="1033310"/>
                  </a:lnTo>
                  <a:lnTo>
                    <a:pt x="0" y="10333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3342" t="-500783" r="-2582" b="-39588"/>
              </a:stretch>
            </a:blip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1706815" cy="1635592"/>
            </a:xfrm>
            <a:custGeom>
              <a:avLst/>
              <a:gdLst/>
              <a:ahLst/>
              <a:cxnLst/>
              <a:rect r="r" b="b" t="t" l="l"/>
              <a:pathLst>
                <a:path h="1635592" w="11706815">
                  <a:moveTo>
                    <a:pt x="0" y="0"/>
                  </a:moveTo>
                  <a:lnTo>
                    <a:pt x="11706815" y="0"/>
                  </a:lnTo>
                  <a:lnTo>
                    <a:pt x="11706815" y="1635592"/>
                  </a:lnTo>
                  <a:lnTo>
                    <a:pt x="0" y="16355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3342" t="-66417" r="-2582" b="-238146"/>
              </a:stretch>
            </a:blipFill>
          </p:spPr>
        </p:sp>
        <p:sp>
          <p:nvSpPr>
            <p:cNvPr name="TextBox 20" id="20"/>
            <p:cNvSpPr txBox="true"/>
            <p:nvPr/>
          </p:nvSpPr>
          <p:spPr>
            <a:xfrm rot="0">
              <a:off x="4675552" y="2726609"/>
              <a:ext cx="2355711" cy="55571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575"/>
                </a:lnSpc>
              </a:pPr>
              <a:r>
                <a:rPr lang="en-US" sz="2554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Inductance</a:t>
              </a: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817790" y="6444622"/>
            <a:ext cx="5579398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Add a little bit of body text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cid:image002.jpg@01D79DAC.BBDC4630"/>
          <p:cNvSpPr/>
          <p:nvPr/>
        </p:nvSpPr>
        <p:spPr>
          <a:xfrm flipH="false" flipV="false" rot="0">
            <a:off x="15367450" y="58938"/>
            <a:ext cx="2807383" cy="553858"/>
          </a:xfrm>
          <a:custGeom>
            <a:avLst/>
            <a:gdLst/>
            <a:ahLst/>
            <a:cxnLst/>
            <a:rect r="r" b="b" t="t" l="l"/>
            <a:pathLst>
              <a:path h="553858" w="2807383">
                <a:moveTo>
                  <a:pt x="0" y="0"/>
                </a:moveTo>
                <a:lnTo>
                  <a:pt x="2807384" y="0"/>
                </a:lnTo>
                <a:lnTo>
                  <a:pt x="2807384" y="553858"/>
                </a:lnTo>
                <a:lnTo>
                  <a:pt x="0" y="5538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1043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78306" y="193346"/>
            <a:ext cx="606878" cy="752350"/>
            <a:chOff x="0" y="0"/>
            <a:chExt cx="809170" cy="100313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12700" y="12700"/>
              <a:ext cx="783717" cy="977773"/>
            </a:xfrm>
            <a:custGeom>
              <a:avLst/>
              <a:gdLst/>
              <a:ahLst/>
              <a:cxnLst/>
              <a:rect r="r" b="b" t="t" l="l"/>
              <a:pathLst>
                <a:path h="977773" w="783717">
                  <a:moveTo>
                    <a:pt x="0" y="0"/>
                  </a:moveTo>
                  <a:lnTo>
                    <a:pt x="351155" y="0"/>
                  </a:lnTo>
                  <a:lnTo>
                    <a:pt x="783717" y="488823"/>
                  </a:lnTo>
                  <a:lnTo>
                    <a:pt x="351155" y="977773"/>
                  </a:lnTo>
                  <a:lnTo>
                    <a:pt x="0" y="977773"/>
                  </a:lnTo>
                  <a:lnTo>
                    <a:pt x="432562" y="488823"/>
                  </a:lnTo>
                  <a:close/>
                </a:path>
              </a:pathLst>
            </a:custGeom>
            <a:solidFill>
              <a:srgbClr val="23B781"/>
            </a:solid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-889" y="0"/>
              <a:ext cx="811022" cy="1003173"/>
            </a:xfrm>
            <a:custGeom>
              <a:avLst/>
              <a:gdLst/>
              <a:ahLst/>
              <a:cxnLst/>
              <a:rect r="r" b="b" t="t" l="l"/>
              <a:pathLst>
                <a:path h="1003173" w="811022">
                  <a:moveTo>
                    <a:pt x="13589" y="0"/>
                  </a:moveTo>
                  <a:lnTo>
                    <a:pt x="364744" y="0"/>
                  </a:lnTo>
                  <a:cubicBezTo>
                    <a:pt x="368427" y="0"/>
                    <a:pt x="371856" y="1524"/>
                    <a:pt x="374269" y="4318"/>
                  </a:cubicBezTo>
                  <a:lnTo>
                    <a:pt x="806831" y="493141"/>
                  </a:lnTo>
                  <a:cubicBezTo>
                    <a:pt x="811022" y="497967"/>
                    <a:pt x="811022" y="505206"/>
                    <a:pt x="806831" y="510032"/>
                  </a:cubicBezTo>
                  <a:lnTo>
                    <a:pt x="374269" y="998855"/>
                  </a:lnTo>
                  <a:cubicBezTo>
                    <a:pt x="371856" y="1001522"/>
                    <a:pt x="368427" y="1003173"/>
                    <a:pt x="364744" y="1003173"/>
                  </a:cubicBezTo>
                  <a:lnTo>
                    <a:pt x="13589" y="1003173"/>
                  </a:lnTo>
                  <a:cubicBezTo>
                    <a:pt x="8636" y="1003173"/>
                    <a:pt x="4064" y="1000252"/>
                    <a:pt x="2032" y="995680"/>
                  </a:cubicBezTo>
                  <a:cubicBezTo>
                    <a:pt x="0" y="991108"/>
                    <a:pt x="762" y="985774"/>
                    <a:pt x="4064" y="982091"/>
                  </a:cubicBezTo>
                  <a:lnTo>
                    <a:pt x="436626" y="493141"/>
                  </a:lnTo>
                  <a:lnTo>
                    <a:pt x="446151" y="501523"/>
                  </a:lnTo>
                  <a:lnTo>
                    <a:pt x="436626" y="509905"/>
                  </a:lnTo>
                  <a:lnTo>
                    <a:pt x="4064" y="21082"/>
                  </a:lnTo>
                  <a:cubicBezTo>
                    <a:pt x="762" y="17399"/>
                    <a:pt x="0" y="12065"/>
                    <a:pt x="2032" y="7493"/>
                  </a:cubicBezTo>
                  <a:cubicBezTo>
                    <a:pt x="4064" y="2921"/>
                    <a:pt x="8636" y="0"/>
                    <a:pt x="13589" y="0"/>
                  </a:cubicBezTo>
                  <a:moveTo>
                    <a:pt x="13589" y="25400"/>
                  </a:moveTo>
                  <a:lnTo>
                    <a:pt x="13589" y="12700"/>
                  </a:lnTo>
                  <a:lnTo>
                    <a:pt x="23114" y="4318"/>
                  </a:lnTo>
                  <a:lnTo>
                    <a:pt x="455676" y="493141"/>
                  </a:lnTo>
                  <a:cubicBezTo>
                    <a:pt x="459867" y="497967"/>
                    <a:pt x="459867" y="505206"/>
                    <a:pt x="455676" y="510032"/>
                  </a:cubicBezTo>
                  <a:lnTo>
                    <a:pt x="23114" y="998855"/>
                  </a:lnTo>
                  <a:lnTo>
                    <a:pt x="13589" y="990473"/>
                  </a:lnTo>
                  <a:lnTo>
                    <a:pt x="13589" y="977773"/>
                  </a:lnTo>
                  <a:lnTo>
                    <a:pt x="364744" y="977773"/>
                  </a:lnTo>
                  <a:lnTo>
                    <a:pt x="364744" y="990473"/>
                  </a:lnTo>
                  <a:lnTo>
                    <a:pt x="355219" y="982091"/>
                  </a:lnTo>
                  <a:lnTo>
                    <a:pt x="787908" y="493141"/>
                  </a:lnTo>
                  <a:lnTo>
                    <a:pt x="797433" y="501523"/>
                  </a:lnTo>
                  <a:lnTo>
                    <a:pt x="787908" y="509905"/>
                  </a:lnTo>
                  <a:lnTo>
                    <a:pt x="355219" y="21082"/>
                  </a:lnTo>
                  <a:lnTo>
                    <a:pt x="364744" y="12700"/>
                  </a:lnTo>
                  <a:lnTo>
                    <a:pt x="364744" y="25400"/>
                  </a:lnTo>
                  <a:lnTo>
                    <a:pt x="13589" y="25400"/>
                  </a:lnTo>
                  <a:close/>
                </a:path>
              </a:pathLst>
            </a:custGeom>
            <a:solidFill>
              <a:srgbClr val="23B781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210912" y="193346"/>
            <a:ext cx="606878" cy="752350"/>
            <a:chOff x="0" y="0"/>
            <a:chExt cx="809170" cy="100313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12700" y="12700"/>
              <a:ext cx="783717" cy="977773"/>
            </a:xfrm>
            <a:custGeom>
              <a:avLst/>
              <a:gdLst/>
              <a:ahLst/>
              <a:cxnLst/>
              <a:rect r="r" b="b" t="t" l="l"/>
              <a:pathLst>
                <a:path h="977773" w="783717">
                  <a:moveTo>
                    <a:pt x="0" y="0"/>
                  </a:moveTo>
                  <a:lnTo>
                    <a:pt x="351155" y="0"/>
                  </a:lnTo>
                  <a:lnTo>
                    <a:pt x="783717" y="488823"/>
                  </a:lnTo>
                  <a:lnTo>
                    <a:pt x="351155" y="977773"/>
                  </a:lnTo>
                  <a:lnTo>
                    <a:pt x="0" y="977773"/>
                  </a:lnTo>
                  <a:lnTo>
                    <a:pt x="432562" y="488823"/>
                  </a:lnTo>
                  <a:close/>
                </a:path>
              </a:pathLst>
            </a:custGeom>
            <a:solidFill>
              <a:srgbClr val="00174E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-889" y="0"/>
              <a:ext cx="811022" cy="1003173"/>
            </a:xfrm>
            <a:custGeom>
              <a:avLst/>
              <a:gdLst/>
              <a:ahLst/>
              <a:cxnLst/>
              <a:rect r="r" b="b" t="t" l="l"/>
              <a:pathLst>
                <a:path h="1003173" w="811022">
                  <a:moveTo>
                    <a:pt x="13589" y="0"/>
                  </a:moveTo>
                  <a:lnTo>
                    <a:pt x="364744" y="0"/>
                  </a:lnTo>
                  <a:cubicBezTo>
                    <a:pt x="368427" y="0"/>
                    <a:pt x="371856" y="1524"/>
                    <a:pt x="374269" y="4318"/>
                  </a:cubicBezTo>
                  <a:lnTo>
                    <a:pt x="806831" y="493141"/>
                  </a:lnTo>
                  <a:cubicBezTo>
                    <a:pt x="811022" y="497967"/>
                    <a:pt x="811022" y="505206"/>
                    <a:pt x="806831" y="510032"/>
                  </a:cubicBezTo>
                  <a:lnTo>
                    <a:pt x="374269" y="998855"/>
                  </a:lnTo>
                  <a:cubicBezTo>
                    <a:pt x="371856" y="1001522"/>
                    <a:pt x="368427" y="1003173"/>
                    <a:pt x="364744" y="1003173"/>
                  </a:cubicBezTo>
                  <a:lnTo>
                    <a:pt x="13589" y="1003173"/>
                  </a:lnTo>
                  <a:cubicBezTo>
                    <a:pt x="8636" y="1003173"/>
                    <a:pt x="4064" y="1000252"/>
                    <a:pt x="2032" y="995680"/>
                  </a:cubicBezTo>
                  <a:cubicBezTo>
                    <a:pt x="0" y="991108"/>
                    <a:pt x="762" y="985774"/>
                    <a:pt x="4064" y="982091"/>
                  </a:cubicBezTo>
                  <a:lnTo>
                    <a:pt x="436626" y="493141"/>
                  </a:lnTo>
                  <a:lnTo>
                    <a:pt x="446151" y="501523"/>
                  </a:lnTo>
                  <a:lnTo>
                    <a:pt x="436626" y="509905"/>
                  </a:lnTo>
                  <a:lnTo>
                    <a:pt x="4064" y="21082"/>
                  </a:lnTo>
                  <a:cubicBezTo>
                    <a:pt x="762" y="17399"/>
                    <a:pt x="0" y="12065"/>
                    <a:pt x="2032" y="7493"/>
                  </a:cubicBezTo>
                  <a:cubicBezTo>
                    <a:pt x="4064" y="2921"/>
                    <a:pt x="8636" y="0"/>
                    <a:pt x="13589" y="0"/>
                  </a:cubicBezTo>
                  <a:moveTo>
                    <a:pt x="13589" y="25400"/>
                  </a:moveTo>
                  <a:lnTo>
                    <a:pt x="13589" y="12700"/>
                  </a:lnTo>
                  <a:lnTo>
                    <a:pt x="23114" y="4318"/>
                  </a:lnTo>
                  <a:lnTo>
                    <a:pt x="455676" y="493141"/>
                  </a:lnTo>
                  <a:cubicBezTo>
                    <a:pt x="459867" y="497967"/>
                    <a:pt x="459867" y="505206"/>
                    <a:pt x="455676" y="510032"/>
                  </a:cubicBezTo>
                  <a:lnTo>
                    <a:pt x="23114" y="998855"/>
                  </a:lnTo>
                  <a:lnTo>
                    <a:pt x="13589" y="990473"/>
                  </a:lnTo>
                  <a:lnTo>
                    <a:pt x="13589" y="977773"/>
                  </a:lnTo>
                  <a:lnTo>
                    <a:pt x="364744" y="977773"/>
                  </a:lnTo>
                  <a:lnTo>
                    <a:pt x="364744" y="990473"/>
                  </a:lnTo>
                  <a:lnTo>
                    <a:pt x="355219" y="982091"/>
                  </a:lnTo>
                  <a:lnTo>
                    <a:pt x="787908" y="493141"/>
                  </a:lnTo>
                  <a:lnTo>
                    <a:pt x="797433" y="501523"/>
                  </a:lnTo>
                  <a:lnTo>
                    <a:pt x="787908" y="509905"/>
                  </a:lnTo>
                  <a:lnTo>
                    <a:pt x="355219" y="21082"/>
                  </a:lnTo>
                  <a:lnTo>
                    <a:pt x="364744" y="12700"/>
                  </a:lnTo>
                  <a:lnTo>
                    <a:pt x="364744" y="25400"/>
                  </a:lnTo>
                  <a:lnTo>
                    <a:pt x="13589" y="25400"/>
                  </a:lnTo>
                  <a:close/>
                </a:path>
              </a:pathLst>
            </a:custGeom>
            <a:solidFill>
              <a:srgbClr val="00174E"/>
            </a:solidFill>
          </p:spPr>
        </p:sp>
      </p:grpSp>
      <p:sp>
        <p:nvSpPr>
          <p:cNvPr name="Freeform 9" id="9" descr="cid:image002.jpg@01D79DAC.BBDC4630"/>
          <p:cNvSpPr/>
          <p:nvPr/>
        </p:nvSpPr>
        <p:spPr>
          <a:xfrm flipH="false" flipV="false" rot="0">
            <a:off x="15367450" y="58938"/>
            <a:ext cx="2807383" cy="553858"/>
          </a:xfrm>
          <a:custGeom>
            <a:avLst/>
            <a:gdLst/>
            <a:ahLst/>
            <a:cxnLst/>
            <a:rect r="r" b="b" t="t" l="l"/>
            <a:pathLst>
              <a:path h="553858" w="2807383">
                <a:moveTo>
                  <a:pt x="0" y="0"/>
                </a:moveTo>
                <a:lnTo>
                  <a:pt x="2807384" y="0"/>
                </a:lnTo>
                <a:lnTo>
                  <a:pt x="2807384" y="553858"/>
                </a:lnTo>
                <a:lnTo>
                  <a:pt x="0" y="5538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10436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5678655" y="1056118"/>
            <a:ext cx="12141565" cy="5719912"/>
          </a:xfrm>
          <a:custGeom>
            <a:avLst/>
            <a:gdLst/>
            <a:ahLst/>
            <a:cxnLst/>
            <a:rect r="r" b="b" t="t" l="l"/>
            <a:pathLst>
              <a:path h="5719912" w="12141565">
                <a:moveTo>
                  <a:pt x="0" y="0"/>
                </a:moveTo>
                <a:lnTo>
                  <a:pt x="12141566" y="0"/>
                </a:lnTo>
                <a:lnTo>
                  <a:pt x="12141566" y="5719912"/>
                </a:lnTo>
                <a:lnTo>
                  <a:pt x="0" y="57199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6779" t="-16146" r="-9094" b="-15444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4844594" y="9584289"/>
            <a:ext cx="2405198" cy="7969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782"/>
              </a:lnSpc>
            </a:pPr>
            <a:r>
              <a:rPr lang="en-US" sz="1650">
                <a:solidFill>
                  <a:srgbClr val="A6A6A6"/>
                </a:solidFill>
                <a:latin typeface="Gilroy Bold"/>
                <a:ea typeface="Gilroy Bold"/>
                <a:cs typeface="Gilroy Bold"/>
                <a:sym typeface="Gilroy Bold"/>
              </a:rPr>
              <a:t>Strictly Confidential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-955926" y="9593232"/>
            <a:ext cx="4529493" cy="7969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268"/>
              </a:lnSpc>
            </a:pPr>
            <a:r>
              <a:rPr lang="en-US" sz="2100">
                <a:solidFill>
                  <a:srgbClr val="ABC0E4"/>
                </a:solidFill>
                <a:latin typeface="Gilroy Bold"/>
                <a:ea typeface="Gilroy Bold"/>
                <a:cs typeface="Gilroy Bold"/>
                <a:sym typeface="Gilroy Bold"/>
              </a:rPr>
              <a:t>Enabling Mobility Solutions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56360" y="393419"/>
            <a:ext cx="12994958" cy="4930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88"/>
              </a:lnSpc>
            </a:pPr>
            <a:r>
              <a:rPr lang="en-US" sz="3600" spc="33">
                <a:solidFill>
                  <a:srgbClr val="44546A"/>
                </a:solidFill>
                <a:latin typeface="TT Rounds Condensed Bold"/>
                <a:ea typeface="TT Rounds Condensed Bold"/>
                <a:cs typeface="TT Rounds Condensed Bold"/>
                <a:sym typeface="TT Rounds Condensed Bold"/>
              </a:rPr>
              <a:t>Saturation Map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7427826" y="9797772"/>
            <a:ext cx="502920" cy="323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2100" spc="19">
                <a:solidFill>
                  <a:srgbClr val="000000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13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cid:image002.jpg@01D79DAC.BBDC4630"/>
          <p:cNvSpPr/>
          <p:nvPr/>
        </p:nvSpPr>
        <p:spPr>
          <a:xfrm flipH="false" flipV="false" rot="0">
            <a:off x="15367450" y="58938"/>
            <a:ext cx="2807383" cy="553858"/>
          </a:xfrm>
          <a:custGeom>
            <a:avLst/>
            <a:gdLst/>
            <a:ahLst/>
            <a:cxnLst/>
            <a:rect r="r" b="b" t="t" l="l"/>
            <a:pathLst>
              <a:path h="553858" w="2807383">
                <a:moveTo>
                  <a:pt x="0" y="0"/>
                </a:moveTo>
                <a:lnTo>
                  <a:pt x="2807384" y="0"/>
                </a:lnTo>
                <a:lnTo>
                  <a:pt x="2807384" y="553858"/>
                </a:lnTo>
                <a:lnTo>
                  <a:pt x="0" y="5538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1043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78306" y="193346"/>
            <a:ext cx="606878" cy="752350"/>
            <a:chOff x="0" y="0"/>
            <a:chExt cx="809170" cy="100313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12700" y="12700"/>
              <a:ext cx="783717" cy="977773"/>
            </a:xfrm>
            <a:custGeom>
              <a:avLst/>
              <a:gdLst/>
              <a:ahLst/>
              <a:cxnLst/>
              <a:rect r="r" b="b" t="t" l="l"/>
              <a:pathLst>
                <a:path h="977773" w="783717">
                  <a:moveTo>
                    <a:pt x="0" y="0"/>
                  </a:moveTo>
                  <a:lnTo>
                    <a:pt x="351155" y="0"/>
                  </a:lnTo>
                  <a:lnTo>
                    <a:pt x="783717" y="488823"/>
                  </a:lnTo>
                  <a:lnTo>
                    <a:pt x="351155" y="977773"/>
                  </a:lnTo>
                  <a:lnTo>
                    <a:pt x="0" y="977773"/>
                  </a:lnTo>
                  <a:lnTo>
                    <a:pt x="432562" y="488823"/>
                  </a:lnTo>
                  <a:close/>
                </a:path>
              </a:pathLst>
            </a:custGeom>
            <a:solidFill>
              <a:srgbClr val="23B781"/>
            </a:solid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-889" y="0"/>
              <a:ext cx="811022" cy="1003173"/>
            </a:xfrm>
            <a:custGeom>
              <a:avLst/>
              <a:gdLst/>
              <a:ahLst/>
              <a:cxnLst/>
              <a:rect r="r" b="b" t="t" l="l"/>
              <a:pathLst>
                <a:path h="1003173" w="811022">
                  <a:moveTo>
                    <a:pt x="13589" y="0"/>
                  </a:moveTo>
                  <a:lnTo>
                    <a:pt x="364744" y="0"/>
                  </a:lnTo>
                  <a:cubicBezTo>
                    <a:pt x="368427" y="0"/>
                    <a:pt x="371856" y="1524"/>
                    <a:pt x="374269" y="4318"/>
                  </a:cubicBezTo>
                  <a:lnTo>
                    <a:pt x="806831" y="493141"/>
                  </a:lnTo>
                  <a:cubicBezTo>
                    <a:pt x="811022" y="497967"/>
                    <a:pt x="811022" y="505206"/>
                    <a:pt x="806831" y="510032"/>
                  </a:cubicBezTo>
                  <a:lnTo>
                    <a:pt x="374269" y="998855"/>
                  </a:lnTo>
                  <a:cubicBezTo>
                    <a:pt x="371856" y="1001522"/>
                    <a:pt x="368427" y="1003173"/>
                    <a:pt x="364744" y="1003173"/>
                  </a:cubicBezTo>
                  <a:lnTo>
                    <a:pt x="13589" y="1003173"/>
                  </a:lnTo>
                  <a:cubicBezTo>
                    <a:pt x="8636" y="1003173"/>
                    <a:pt x="4064" y="1000252"/>
                    <a:pt x="2032" y="995680"/>
                  </a:cubicBezTo>
                  <a:cubicBezTo>
                    <a:pt x="0" y="991108"/>
                    <a:pt x="762" y="985774"/>
                    <a:pt x="4064" y="982091"/>
                  </a:cubicBezTo>
                  <a:lnTo>
                    <a:pt x="436626" y="493141"/>
                  </a:lnTo>
                  <a:lnTo>
                    <a:pt x="446151" y="501523"/>
                  </a:lnTo>
                  <a:lnTo>
                    <a:pt x="436626" y="509905"/>
                  </a:lnTo>
                  <a:lnTo>
                    <a:pt x="4064" y="21082"/>
                  </a:lnTo>
                  <a:cubicBezTo>
                    <a:pt x="762" y="17399"/>
                    <a:pt x="0" y="12065"/>
                    <a:pt x="2032" y="7493"/>
                  </a:cubicBezTo>
                  <a:cubicBezTo>
                    <a:pt x="4064" y="2921"/>
                    <a:pt x="8636" y="0"/>
                    <a:pt x="13589" y="0"/>
                  </a:cubicBezTo>
                  <a:moveTo>
                    <a:pt x="13589" y="25400"/>
                  </a:moveTo>
                  <a:lnTo>
                    <a:pt x="13589" y="12700"/>
                  </a:lnTo>
                  <a:lnTo>
                    <a:pt x="23114" y="4318"/>
                  </a:lnTo>
                  <a:lnTo>
                    <a:pt x="455676" y="493141"/>
                  </a:lnTo>
                  <a:cubicBezTo>
                    <a:pt x="459867" y="497967"/>
                    <a:pt x="459867" y="505206"/>
                    <a:pt x="455676" y="510032"/>
                  </a:cubicBezTo>
                  <a:lnTo>
                    <a:pt x="23114" y="998855"/>
                  </a:lnTo>
                  <a:lnTo>
                    <a:pt x="13589" y="990473"/>
                  </a:lnTo>
                  <a:lnTo>
                    <a:pt x="13589" y="977773"/>
                  </a:lnTo>
                  <a:lnTo>
                    <a:pt x="364744" y="977773"/>
                  </a:lnTo>
                  <a:lnTo>
                    <a:pt x="364744" y="990473"/>
                  </a:lnTo>
                  <a:lnTo>
                    <a:pt x="355219" y="982091"/>
                  </a:lnTo>
                  <a:lnTo>
                    <a:pt x="787908" y="493141"/>
                  </a:lnTo>
                  <a:lnTo>
                    <a:pt x="797433" y="501523"/>
                  </a:lnTo>
                  <a:lnTo>
                    <a:pt x="787908" y="509905"/>
                  </a:lnTo>
                  <a:lnTo>
                    <a:pt x="355219" y="21082"/>
                  </a:lnTo>
                  <a:lnTo>
                    <a:pt x="364744" y="12700"/>
                  </a:lnTo>
                  <a:lnTo>
                    <a:pt x="364744" y="25400"/>
                  </a:lnTo>
                  <a:lnTo>
                    <a:pt x="13589" y="25400"/>
                  </a:lnTo>
                  <a:close/>
                </a:path>
              </a:pathLst>
            </a:custGeom>
            <a:solidFill>
              <a:srgbClr val="23B781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210912" y="193346"/>
            <a:ext cx="606878" cy="752350"/>
            <a:chOff x="0" y="0"/>
            <a:chExt cx="809170" cy="100313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12700" y="12700"/>
              <a:ext cx="783717" cy="977773"/>
            </a:xfrm>
            <a:custGeom>
              <a:avLst/>
              <a:gdLst/>
              <a:ahLst/>
              <a:cxnLst/>
              <a:rect r="r" b="b" t="t" l="l"/>
              <a:pathLst>
                <a:path h="977773" w="783717">
                  <a:moveTo>
                    <a:pt x="0" y="0"/>
                  </a:moveTo>
                  <a:lnTo>
                    <a:pt x="351155" y="0"/>
                  </a:lnTo>
                  <a:lnTo>
                    <a:pt x="783717" y="488823"/>
                  </a:lnTo>
                  <a:lnTo>
                    <a:pt x="351155" y="977773"/>
                  </a:lnTo>
                  <a:lnTo>
                    <a:pt x="0" y="977773"/>
                  </a:lnTo>
                  <a:lnTo>
                    <a:pt x="432562" y="488823"/>
                  </a:lnTo>
                  <a:close/>
                </a:path>
              </a:pathLst>
            </a:custGeom>
            <a:solidFill>
              <a:srgbClr val="00174E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-889" y="0"/>
              <a:ext cx="811022" cy="1003173"/>
            </a:xfrm>
            <a:custGeom>
              <a:avLst/>
              <a:gdLst/>
              <a:ahLst/>
              <a:cxnLst/>
              <a:rect r="r" b="b" t="t" l="l"/>
              <a:pathLst>
                <a:path h="1003173" w="811022">
                  <a:moveTo>
                    <a:pt x="13589" y="0"/>
                  </a:moveTo>
                  <a:lnTo>
                    <a:pt x="364744" y="0"/>
                  </a:lnTo>
                  <a:cubicBezTo>
                    <a:pt x="368427" y="0"/>
                    <a:pt x="371856" y="1524"/>
                    <a:pt x="374269" y="4318"/>
                  </a:cubicBezTo>
                  <a:lnTo>
                    <a:pt x="806831" y="493141"/>
                  </a:lnTo>
                  <a:cubicBezTo>
                    <a:pt x="811022" y="497967"/>
                    <a:pt x="811022" y="505206"/>
                    <a:pt x="806831" y="510032"/>
                  </a:cubicBezTo>
                  <a:lnTo>
                    <a:pt x="374269" y="998855"/>
                  </a:lnTo>
                  <a:cubicBezTo>
                    <a:pt x="371856" y="1001522"/>
                    <a:pt x="368427" y="1003173"/>
                    <a:pt x="364744" y="1003173"/>
                  </a:cubicBezTo>
                  <a:lnTo>
                    <a:pt x="13589" y="1003173"/>
                  </a:lnTo>
                  <a:cubicBezTo>
                    <a:pt x="8636" y="1003173"/>
                    <a:pt x="4064" y="1000252"/>
                    <a:pt x="2032" y="995680"/>
                  </a:cubicBezTo>
                  <a:cubicBezTo>
                    <a:pt x="0" y="991108"/>
                    <a:pt x="762" y="985774"/>
                    <a:pt x="4064" y="982091"/>
                  </a:cubicBezTo>
                  <a:lnTo>
                    <a:pt x="436626" y="493141"/>
                  </a:lnTo>
                  <a:lnTo>
                    <a:pt x="446151" y="501523"/>
                  </a:lnTo>
                  <a:lnTo>
                    <a:pt x="436626" y="509905"/>
                  </a:lnTo>
                  <a:lnTo>
                    <a:pt x="4064" y="21082"/>
                  </a:lnTo>
                  <a:cubicBezTo>
                    <a:pt x="762" y="17399"/>
                    <a:pt x="0" y="12065"/>
                    <a:pt x="2032" y="7493"/>
                  </a:cubicBezTo>
                  <a:cubicBezTo>
                    <a:pt x="4064" y="2921"/>
                    <a:pt x="8636" y="0"/>
                    <a:pt x="13589" y="0"/>
                  </a:cubicBezTo>
                  <a:moveTo>
                    <a:pt x="13589" y="25400"/>
                  </a:moveTo>
                  <a:lnTo>
                    <a:pt x="13589" y="12700"/>
                  </a:lnTo>
                  <a:lnTo>
                    <a:pt x="23114" y="4318"/>
                  </a:lnTo>
                  <a:lnTo>
                    <a:pt x="455676" y="493141"/>
                  </a:lnTo>
                  <a:cubicBezTo>
                    <a:pt x="459867" y="497967"/>
                    <a:pt x="459867" y="505206"/>
                    <a:pt x="455676" y="510032"/>
                  </a:cubicBezTo>
                  <a:lnTo>
                    <a:pt x="23114" y="998855"/>
                  </a:lnTo>
                  <a:lnTo>
                    <a:pt x="13589" y="990473"/>
                  </a:lnTo>
                  <a:lnTo>
                    <a:pt x="13589" y="977773"/>
                  </a:lnTo>
                  <a:lnTo>
                    <a:pt x="364744" y="977773"/>
                  </a:lnTo>
                  <a:lnTo>
                    <a:pt x="364744" y="990473"/>
                  </a:lnTo>
                  <a:lnTo>
                    <a:pt x="355219" y="982091"/>
                  </a:lnTo>
                  <a:lnTo>
                    <a:pt x="787908" y="493141"/>
                  </a:lnTo>
                  <a:lnTo>
                    <a:pt x="797433" y="501523"/>
                  </a:lnTo>
                  <a:lnTo>
                    <a:pt x="787908" y="509905"/>
                  </a:lnTo>
                  <a:lnTo>
                    <a:pt x="355219" y="21082"/>
                  </a:lnTo>
                  <a:lnTo>
                    <a:pt x="364744" y="12700"/>
                  </a:lnTo>
                  <a:lnTo>
                    <a:pt x="364744" y="25400"/>
                  </a:lnTo>
                  <a:lnTo>
                    <a:pt x="13589" y="25400"/>
                  </a:lnTo>
                  <a:close/>
                </a:path>
              </a:pathLst>
            </a:custGeom>
            <a:solidFill>
              <a:srgbClr val="00174E"/>
            </a:solidFill>
          </p:spPr>
        </p:sp>
      </p:grpSp>
      <p:sp>
        <p:nvSpPr>
          <p:cNvPr name="Freeform 9" id="9" descr="cid:image002.jpg@01D79DAC.BBDC4630"/>
          <p:cNvSpPr/>
          <p:nvPr/>
        </p:nvSpPr>
        <p:spPr>
          <a:xfrm flipH="false" flipV="false" rot="0">
            <a:off x="15367450" y="58938"/>
            <a:ext cx="2807383" cy="553858"/>
          </a:xfrm>
          <a:custGeom>
            <a:avLst/>
            <a:gdLst/>
            <a:ahLst/>
            <a:cxnLst/>
            <a:rect r="r" b="b" t="t" l="l"/>
            <a:pathLst>
              <a:path h="553858" w="2807383">
                <a:moveTo>
                  <a:pt x="0" y="0"/>
                </a:moveTo>
                <a:lnTo>
                  <a:pt x="2807384" y="0"/>
                </a:lnTo>
                <a:lnTo>
                  <a:pt x="2807384" y="553858"/>
                </a:lnTo>
                <a:lnTo>
                  <a:pt x="0" y="5538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10436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644447" y="1262656"/>
            <a:ext cx="3858240" cy="8040281"/>
          </a:xfrm>
          <a:custGeom>
            <a:avLst/>
            <a:gdLst/>
            <a:ahLst/>
            <a:cxnLst/>
            <a:rect r="r" b="b" t="t" l="l"/>
            <a:pathLst>
              <a:path h="8040281" w="3858240">
                <a:moveTo>
                  <a:pt x="0" y="0"/>
                </a:moveTo>
                <a:lnTo>
                  <a:pt x="3858240" y="0"/>
                </a:lnTo>
                <a:lnTo>
                  <a:pt x="3858240" y="8040281"/>
                </a:lnTo>
                <a:lnTo>
                  <a:pt x="0" y="80402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15472" t="-19512" r="-604296" b="-90944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7249994" y="558908"/>
            <a:ext cx="10308603" cy="9169185"/>
            <a:chOff x="0" y="0"/>
            <a:chExt cx="13744804" cy="1222557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2598472" cy="5829144"/>
            </a:xfrm>
            <a:custGeom>
              <a:avLst/>
              <a:gdLst/>
              <a:ahLst/>
              <a:cxnLst/>
              <a:rect r="r" b="b" t="t" l="l"/>
              <a:pathLst>
                <a:path h="5829144" w="12598472">
                  <a:moveTo>
                    <a:pt x="0" y="0"/>
                  </a:moveTo>
                  <a:lnTo>
                    <a:pt x="12598472" y="0"/>
                  </a:lnTo>
                  <a:lnTo>
                    <a:pt x="12598472" y="5829144"/>
                  </a:lnTo>
                  <a:lnTo>
                    <a:pt x="0" y="58291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6171" t="-16848" r="-7633" b="-14742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5829144"/>
              <a:ext cx="13744804" cy="6396435"/>
            </a:xfrm>
            <a:custGeom>
              <a:avLst/>
              <a:gdLst/>
              <a:ahLst/>
              <a:cxnLst/>
              <a:rect r="r" b="b" t="t" l="l"/>
              <a:pathLst>
                <a:path h="6396435" w="13744804">
                  <a:moveTo>
                    <a:pt x="0" y="0"/>
                  </a:moveTo>
                  <a:lnTo>
                    <a:pt x="13744804" y="0"/>
                  </a:lnTo>
                  <a:lnTo>
                    <a:pt x="13744804" y="6396435"/>
                  </a:lnTo>
                  <a:lnTo>
                    <a:pt x="0" y="63964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6603" t="-17028" r="-9079" b="-15963"/>
              </a:stretch>
            </a:blip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14844594" y="9584289"/>
            <a:ext cx="2405198" cy="7969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782"/>
              </a:lnSpc>
            </a:pPr>
            <a:r>
              <a:rPr lang="en-US" sz="1650">
                <a:solidFill>
                  <a:srgbClr val="A6A6A6"/>
                </a:solidFill>
                <a:latin typeface="Gilroy Bold"/>
                <a:ea typeface="Gilroy Bold"/>
                <a:cs typeface="Gilroy Bold"/>
                <a:sym typeface="Gilroy Bold"/>
              </a:rPr>
              <a:t>Strictly Confidential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-955926" y="9593232"/>
            <a:ext cx="4529493" cy="7969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268"/>
              </a:lnSpc>
            </a:pPr>
            <a:r>
              <a:rPr lang="en-US" sz="2100">
                <a:solidFill>
                  <a:srgbClr val="ABC0E4"/>
                </a:solidFill>
                <a:latin typeface="Gilroy Bold"/>
                <a:ea typeface="Gilroy Bold"/>
                <a:cs typeface="Gilroy Bold"/>
                <a:sym typeface="Gilroy Bold"/>
              </a:rPr>
              <a:t>Enabling Mobility Solutions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356360" y="393419"/>
            <a:ext cx="12994958" cy="4930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88"/>
              </a:lnSpc>
            </a:pPr>
            <a:r>
              <a:rPr lang="en-US" sz="3600" spc="33">
                <a:solidFill>
                  <a:srgbClr val="44546A"/>
                </a:solidFill>
                <a:latin typeface="TT Rounds Condensed Bold"/>
                <a:ea typeface="TT Rounds Condensed Bold"/>
                <a:cs typeface="TT Rounds Condensed Bold"/>
                <a:sym typeface="TT Rounds Condensed Bold"/>
              </a:rPr>
              <a:t>Transient Performance Metrics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7427826" y="9797772"/>
            <a:ext cx="502920" cy="323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2100" spc="19">
                <a:solidFill>
                  <a:srgbClr val="000000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14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cid:image002.jpg@01D79DAC.BBDC4630"/>
          <p:cNvSpPr/>
          <p:nvPr/>
        </p:nvSpPr>
        <p:spPr>
          <a:xfrm flipH="false" flipV="false" rot="0">
            <a:off x="15367450" y="58938"/>
            <a:ext cx="2807383" cy="553858"/>
          </a:xfrm>
          <a:custGeom>
            <a:avLst/>
            <a:gdLst/>
            <a:ahLst/>
            <a:cxnLst/>
            <a:rect r="r" b="b" t="t" l="l"/>
            <a:pathLst>
              <a:path h="553858" w="2807383">
                <a:moveTo>
                  <a:pt x="0" y="0"/>
                </a:moveTo>
                <a:lnTo>
                  <a:pt x="2807384" y="0"/>
                </a:lnTo>
                <a:lnTo>
                  <a:pt x="2807384" y="553858"/>
                </a:lnTo>
                <a:lnTo>
                  <a:pt x="0" y="5538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1043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78306" y="193346"/>
            <a:ext cx="606878" cy="752350"/>
            <a:chOff x="0" y="0"/>
            <a:chExt cx="809170" cy="100313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12700" y="12700"/>
              <a:ext cx="783717" cy="977773"/>
            </a:xfrm>
            <a:custGeom>
              <a:avLst/>
              <a:gdLst/>
              <a:ahLst/>
              <a:cxnLst/>
              <a:rect r="r" b="b" t="t" l="l"/>
              <a:pathLst>
                <a:path h="977773" w="783717">
                  <a:moveTo>
                    <a:pt x="0" y="0"/>
                  </a:moveTo>
                  <a:lnTo>
                    <a:pt x="351155" y="0"/>
                  </a:lnTo>
                  <a:lnTo>
                    <a:pt x="783717" y="488823"/>
                  </a:lnTo>
                  <a:lnTo>
                    <a:pt x="351155" y="977773"/>
                  </a:lnTo>
                  <a:lnTo>
                    <a:pt x="0" y="977773"/>
                  </a:lnTo>
                  <a:lnTo>
                    <a:pt x="432562" y="488823"/>
                  </a:lnTo>
                  <a:close/>
                </a:path>
              </a:pathLst>
            </a:custGeom>
            <a:solidFill>
              <a:srgbClr val="23B781"/>
            </a:solid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-889" y="0"/>
              <a:ext cx="811022" cy="1003173"/>
            </a:xfrm>
            <a:custGeom>
              <a:avLst/>
              <a:gdLst/>
              <a:ahLst/>
              <a:cxnLst/>
              <a:rect r="r" b="b" t="t" l="l"/>
              <a:pathLst>
                <a:path h="1003173" w="811022">
                  <a:moveTo>
                    <a:pt x="13589" y="0"/>
                  </a:moveTo>
                  <a:lnTo>
                    <a:pt x="364744" y="0"/>
                  </a:lnTo>
                  <a:cubicBezTo>
                    <a:pt x="368427" y="0"/>
                    <a:pt x="371856" y="1524"/>
                    <a:pt x="374269" y="4318"/>
                  </a:cubicBezTo>
                  <a:lnTo>
                    <a:pt x="806831" y="493141"/>
                  </a:lnTo>
                  <a:cubicBezTo>
                    <a:pt x="811022" y="497967"/>
                    <a:pt x="811022" y="505206"/>
                    <a:pt x="806831" y="510032"/>
                  </a:cubicBezTo>
                  <a:lnTo>
                    <a:pt x="374269" y="998855"/>
                  </a:lnTo>
                  <a:cubicBezTo>
                    <a:pt x="371856" y="1001522"/>
                    <a:pt x="368427" y="1003173"/>
                    <a:pt x="364744" y="1003173"/>
                  </a:cubicBezTo>
                  <a:lnTo>
                    <a:pt x="13589" y="1003173"/>
                  </a:lnTo>
                  <a:cubicBezTo>
                    <a:pt x="8636" y="1003173"/>
                    <a:pt x="4064" y="1000252"/>
                    <a:pt x="2032" y="995680"/>
                  </a:cubicBezTo>
                  <a:cubicBezTo>
                    <a:pt x="0" y="991108"/>
                    <a:pt x="762" y="985774"/>
                    <a:pt x="4064" y="982091"/>
                  </a:cubicBezTo>
                  <a:lnTo>
                    <a:pt x="436626" y="493141"/>
                  </a:lnTo>
                  <a:lnTo>
                    <a:pt x="446151" y="501523"/>
                  </a:lnTo>
                  <a:lnTo>
                    <a:pt x="436626" y="509905"/>
                  </a:lnTo>
                  <a:lnTo>
                    <a:pt x="4064" y="21082"/>
                  </a:lnTo>
                  <a:cubicBezTo>
                    <a:pt x="762" y="17399"/>
                    <a:pt x="0" y="12065"/>
                    <a:pt x="2032" y="7493"/>
                  </a:cubicBezTo>
                  <a:cubicBezTo>
                    <a:pt x="4064" y="2921"/>
                    <a:pt x="8636" y="0"/>
                    <a:pt x="13589" y="0"/>
                  </a:cubicBezTo>
                  <a:moveTo>
                    <a:pt x="13589" y="25400"/>
                  </a:moveTo>
                  <a:lnTo>
                    <a:pt x="13589" y="12700"/>
                  </a:lnTo>
                  <a:lnTo>
                    <a:pt x="23114" y="4318"/>
                  </a:lnTo>
                  <a:lnTo>
                    <a:pt x="455676" y="493141"/>
                  </a:lnTo>
                  <a:cubicBezTo>
                    <a:pt x="459867" y="497967"/>
                    <a:pt x="459867" y="505206"/>
                    <a:pt x="455676" y="510032"/>
                  </a:cubicBezTo>
                  <a:lnTo>
                    <a:pt x="23114" y="998855"/>
                  </a:lnTo>
                  <a:lnTo>
                    <a:pt x="13589" y="990473"/>
                  </a:lnTo>
                  <a:lnTo>
                    <a:pt x="13589" y="977773"/>
                  </a:lnTo>
                  <a:lnTo>
                    <a:pt x="364744" y="977773"/>
                  </a:lnTo>
                  <a:lnTo>
                    <a:pt x="364744" y="990473"/>
                  </a:lnTo>
                  <a:lnTo>
                    <a:pt x="355219" y="982091"/>
                  </a:lnTo>
                  <a:lnTo>
                    <a:pt x="787908" y="493141"/>
                  </a:lnTo>
                  <a:lnTo>
                    <a:pt x="797433" y="501523"/>
                  </a:lnTo>
                  <a:lnTo>
                    <a:pt x="787908" y="509905"/>
                  </a:lnTo>
                  <a:lnTo>
                    <a:pt x="355219" y="21082"/>
                  </a:lnTo>
                  <a:lnTo>
                    <a:pt x="364744" y="12700"/>
                  </a:lnTo>
                  <a:lnTo>
                    <a:pt x="364744" y="25400"/>
                  </a:lnTo>
                  <a:lnTo>
                    <a:pt x="13589" y="25400"/>
                  </a:lnTo>
                  <a:close/>
                </a:path>
              </a:pathLst>
            </a:custGeom>
            <a:solidFill>
              <a:srgbClr val="23B781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210912" y="193346"/>
            <a:ext cx="606878" cy="752350"/>
            <a:chOff x="0" y="0"/>
            <a:chExt cx="809170" cy="100313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12700" y="12700"/>
              <a:ext cx="783717" cy="977773"/>
            </a:xfrm>
            <a:custGeom>
              <a:avLst/>
              <a:gdLst/>
              <a:ahLst/>
              <a:cxnLst/>
              <a:rect r="r" b="b" t="t" l="l"/>
              <a:pathLst>
                <a:path h="977773" w="783717">
                  <a:moveTo>
                    <a:pt x="0" y="0"/>
                  </a:moveTo>
                  <a:lnTo>
                    <a:pt x="351155" y="0"/>
                  </a:lnTo>
                  <a:lnTo>
                    <a:pt x="783717" y="488823"/>
                  </a:lnTo>
                  <a:lnTo>
                    <a:pt x="351155" y="977773"/>
                  </a:lnTo>
                  <a:lnTo>
                    <a:pt x="0" y="977773"/>
                  </a:lnTo>
                  <a:lnTo>
                    <a:pt x="432562" y="488823"/>
                  </a:lnTo>
                  <a:close/>
                </a:path>
              </a:pathLst>
            </a:custGeom>
            <a:solidFill>
              <a:srgbClr val="00174E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-889" y="0"/>
              <a:ext cx="811022" cy="1003173"/>
            </a:xfrm>
            <a:custGeom>
              <a:avLst/>
              <a:gdLst/>
              <a:ahLst/>
              <a:cxnLst/>
              <a:rect r="r" b="b" t="t" l="l"/>
              <a:pathLst>
                <a:path h="1003173" w="811022">
                  <a:moveTo>
                    <a:pt x="13589" y="0"/>
                  </a:moveTo>
                  <a:lnTo>
                    <a:pt x="364744" y="0"/>
                  </a:lnTo>
                  <a:cubicBezTo>
                    <a:pt x="368427" y="0"/>
                    <a:pt x="371856" y="1524"/>
                    <a:pt x="374269" y="4318"/>
                  </a:cubicBezTo>
                  <a:lnTo>
                    <a:pt x="806831" y="493141"/>
                  </a:lnTo>
                  <a:cubicBezTo>
                    <a:pt x="811022" y="497967"/>
                    <a:pt x="811022" y="505206"/>
                    <a:pt x="806831" y="510032"/>
                  </a:cubicBezTo>
                  <a:lnTo>
                    <a:pt x="374269" y="998855"/>
                  </a:lnTo>
                  <a:cubicBezTo>
                    <a:pt x="371856" y="1001522"/>
                    <a:pt x="368427" y="1003173"/>
                    <a:pt x="364744" y="1003173"/>
                  </a:cubicBezTo>
                  <a:lnTo>
                    <a:pt x="13589" y="1003173"/>
                  </a:lnTo>
                  <a:cubicBezTo>
                    <a:pt x="8636" y="1003173"/>
                    <a:pt x="4064" y="1000252"/>
                    <a:pt x="2032" y="995680"/>
                  </a:cubicBezTo>
                  <a:cubicBezTo>
                    <a:pt x="0" y="991108"/>
                    <a:pt x="762" y="985774"/>
                    <a:pt x="4064" y="982091"/>
                  </a:cubicBezTo>
                  <a:lnTo>
                    <a:pt x="436626" y="493141"/>
                  </a:lnTo>
                  <a:lnTo>
                    <a:pt x="446151" y="501523"/>
                  </a:lnTo>
                  <a:lnTo>
                    <a:pt x="436626" y="509905"/>
                  </a:lnTo>
                  <a:lnTo>
                    <a:pt x="4064" y="21082"/>
                  </a:lnTo>
                  <a:cubicBezTo>
                    <a:pt x="762" y="17399"/>
                    <a:pt x="0" y="12065"/>
                    <a:pt x="2032" y="7493"/>
                  </a:cubicBezTo>
                  <a:cubicBezTo>
                    <a:pt x="4064" y="2921"/>
                    <a:pt x="8636" y="0"/>
                    <a:pt x="13589" y="0"/>
                  </a:cubicBezTo>
                  <a:moveTo>
                    <a:pt x="13589" y="25400"/>
                  </a:moveTo>
                  <a:lnTo>
                    <a:pt x="13589" y="12700"/>
                  </a:lnTo>
                  <a:lnTo>
                    <a:pt x="23114" y="4318"/>
                  </a:lnTo>
                  <a:lnTo>
                    <a:pt x="455676" y="493141"/>
                  </a:lnTo>
                  <a:cubicBezTo>
                    <a:pt x="459867" y="497967"/>
                    <a:pt x="459867" y="505206"/>
                    <a:pt x="455676" y="510032"/>
                  </a:cubicBezTo>
                  <a:lnTo>
                    <a:pt x="23114" y="998855"/>
                  </a:lnTo>
                  <a:lnTo>
                    <a:pt x="13589" y="990473"/>
                  </a:lnTo>
                  <a:lnTo>
                    <a:pt x="13589" y="977773"/>
                  </a:lnTo>
                  <a:lnTo>
                    <a:pt x="364744" y="977773"/>
                  </a:lnTo>
                  <a:lnTo>
                    <a:pt x="364744" y="990473"/>
                  </a:lnTo>
                  <a:lnTo>
                    <a:pt x="355219" y="982091"/>
                  </a:lnTo>
                  <a:lnTo>
                    <a:pt x="787908" y="493141"/>
                  </a:lnTo>
                  <a:lnTo>
                    <a:pt x="797433" y="501523"/>
                  </a:lnTo>
                  <a:lnTo>
                    <a:pt x="787908" y="509905"/>
                  </a:lnTo>
                  <a:lnTo>
                    <a:pt x="355219" y="21082"/>
                  </a:lnTo>
                  <a:lnTo>
                    <a:pt x="364744" y="12700"/>
                  </a:lnTo>
                  <a:lnTo>
                    <a:pt x="364744" y="25400"/>
                  </a:lnTo>
                  <a:lnTo>
                    <a:pt x="13589" y="25400"/>
                  </a:lnTo>
                  <a:close/>
                </a:path>
              </a:pathLst>
            </a:custGeom>
            <a:solidFill>
              <a:srgbClr val="00174E"/>
            </a:solidFill>
          </p:spPr>
        </p:sp>
      </p:grpSp>
      <p:sp>
        <p:nvSpPr>
          <p:cNvPr name="Freeform 9" id="9" descr="cid:image002.jpg@01D79DAC.BBDC4630"/>
          <p:cNvSpPr/>
          <p:nvPr/>
        </p:nvSpPr>
        <p:spPr>
          <a:xfrm flipH="false" flipV="false" rot="0">
            <a:off x="15367450" y="58938"/>
            <a:ext cx="2807383" cy="553858"/>
          </a:xfrm>
          <a:custGeom>
            <a:avLst/>
            <a:gdLst/>
            <a:ahLst/>
            <a:cxnLst/>
            <a:rect r="r" b="b" t="t" l="l"/>
            <a:pathLst>
              <a:path h="553858" w="2807383">
                <a:moveTo>
                  <a:pt x="0" y="0"/>
                </a:moveTo>
                <a:lnTo>
                  <a:pt x="2807384" y="0"/>
                </a:lnTo>
                <a:lnTo>
                  <a:pt x="2807384" y="553858"/>
                </a:lnTo>
                <a:lnTo>
                  <a:pt x="0" y="5538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10436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0535616" y="1122841"/>
            <a:ext cx="5299274" cy="8041317"/>
          </a:xfrm>
          <a:custGeom>
            <a:avLst/>
            <a:gdLst/>
            <a:ahLst/>
            <a:cxnLst/>
            <a:rect r="r" b="b" t="t" l="l"/>
            <a:pathLst>
              <a:path h="8041317" w="5299274">
                <a:moveTo>
                  <a:pt x="0" y="0"/>
                </a:moveTo>
                <a:lnTo>
                  <a:pt x="5299273" y="0"/>
                </a:lnTo>
                <a:lnTo>
                  <a:pt x="5299273" y="8041318"/>
                </a:lnTo>
                <a:lnTo>
                  <a:pt x="0" y="804131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6565" t="-17307" r="-468544" b="-85457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4844594" y="9584289"/>
            <a:ext cx="2405198" cy="7969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782"/>
              </a:lnSpc>
            </a:pPr>
            <a:r>
              <a:rPr lang="en-US" sz="1650">
                <a:solidFill>
                  <a:srgbClr val="A6A6A6"/>
                </a:solidFill>
                <a:latin typeface="Gilroy Bold"/>
                <a:ea typeface="Gilroy Bold"/>
                <a:cs typeface="Gilroy Bold"/>
                <a:sym typeface="Gilroy Bold"/>
              </a:rPr>
              <a:t>Strictly Confidential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-955926" y="9593232"/>
            <a:ext cx="4529493" cy="7969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268"/>
              </a:lnSpc>
            </a:pPr>
            <a:r>
              <a:rPr lang="en-US" sz="2100">
                <a:solidFill>
                  <a:srgbClr val="ABC0E4"/>
                </a:solidFill>
                <a:latin typeface="Gilroy Bold"/>
                <a:ea typeface="Gilroy Bold"/>
                <a:cs typeface="Gilroy Bold"/>
                <a:sym typeface="Gilroy Bold"/>
              </a:rPr>
              <a:t>Enabling Mobility Solutions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56360" y="393419"/>
            <a:ext cx="12994958" cy="4930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88"/>
              </a:lnSpc>
            </a:pPr>
            <a:r>
              <a:rPr lang="en-US" sz="3600" spc="33">
                <a:solidFill>
                  <a:srgbClr val="44546A"/>
                </a:solidFill>
                <a:latin typeface="TT Rounds Condensed Bold"/>
                <a:ea typeface="TT Rounds Condensed Bold"/>
                <a:cs typeface="TT Rounds Condensed Bold"/>
                <a:sym typeface="TT Rounds Condensed Bold"/>
              </a:rPr>
              <a:t>Drive Cycle Mechanical Performance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7427826" y="9797772"/>
            <a:ext cx="502920" cy="323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2100" spc="19">
                <a:solidFill>
                  <a:srgbClr val="000000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15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1501073" y="1122841"/>
            <a:ext cx="7642927" cy="8041317"/>
            <a:chOff x="0" y="0"/>
            <a:chExt cx="10190569" cy="10721756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192636" y="0"/>
              <a:ext cx="9997933" cy="4613395"/>
            </a:xfrm>
            <a:custGeom>
              <a:avLst/>
              <a:gdLst/>
              <a:ahLst/>
              <a:cxnLst/>
              <a:rect r="r" b="b" t="t" l="l"/>
              <a:pathLst>
                <a:path h="4613395" w="9997933">
                  <a:moveTo>
                    <a:pt x="0" y="0"/>
                  </a:moveTo>
                  <a:lnTo>
                    <a:pt x="9997933" y="0"/>
                  </a:lnTo>
                  <a:lnTo>
                    <a:pt x="9997933" y="4613395"/>
                  </a:lnTo>
                  <a:lnTo>
                    <a:pt x="0" y="46133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6078" t="-17444" r="-9035" b="-16020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0" y="5539234"/>
              <a:ext cx="10190569" cy="4677858"/>
            </a:xfrm>
            <a:custGeom>
              <a:avLst/>
              <a:gdLst/>
              <a:ahLst/>
              <a:cxnLst/>
              <a:rect r="r" b="b" t="t" l="l"/>
              <a:pathLst>
                <a:path h="4677858" w="10190569">
                  <a:moveTo>
                    <a:pt x="0" y="0"/>
                  </a:moveTo>
                  <a:lnTo>
                    <a:pt x="10190569" y="0"/>
                  </a:lnTo>
                  <a:lnTo>
                    <a:pt x="10190569" y="4677859"/>
                  </a:lnTo>
                  <a:lnTo>
                    <a:pt x="0" y="46778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5904" t="-17507" r="-9020" b="-16435"/>
              </a:stretch>
            </a:blipFill>
          </p:spPr>
        </p:sp>
        <p:sp>
          <p:nvSpPr>
            <p:cNvPr name="TextBox 18" id="18"/>
            <p:cNvSpPr txBox="true"/>
            <p:nvPr/>
          </p:nvSpPr>
          <p:spPr>
            <a:xfrm rot="0">
              <a:off x="3916811" y="4575295"/>
              <a:ext cx="2549583" cy="5155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Shaft Torque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4166799" y="10206252"/>
              <a:ext cx="2049607" cy="5155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Shaft RPM</a:t>
              </a:r>
            </a:p>
          </p:txBody>
        </p:sp>
      </p:grp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cid:image002.jpg@01D79DAC.BBDC4630"/>
          <p:cNvSpPr/>
          <p:nvPr/>
        </p:nvSpPr>
        <p:spPr>
          <a:xfrm flipH="false" flipV="false" rot="0">
            <a:off x="15367450" y="58938"/>
            <a:ext cx="2807383" cy="553858"/>
          </a:xfrm>
          <a:custGeom>
            <a:avLst/>
            <a:gdLst/>
            <a:ahLst/>
            <a:cxnLst/>
            <a:rect r="r" b="b" t="t" l="l"/>
            <a:pathLst>
              <a:path h="553858" w="2807383">
                <a:moveTo>
                  <a:pt x="0" y="0"/>
                </a:moveTo>
                <a:lnTo>
                  <a:pt x="2807384" y="0"/>
                </a:lnTo>
                <a:lnTo>
                  <a:pt x="2807384" y="553858"/>
                </a:lnTo>
                <a:lnTo>
                  <a:pt x="0" y="5538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1043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78306" y="193346"/>
            <a:ext cx="606878" cy="752350"/>
            <a:chOff x="0" y="0"/>
            <a:chExt cx="809170" cy="100313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12700" y="12700"/>
              <a:ext cx="783717" cy="977773"/>
            </a:xfrm>
            <a:custGeom>
              <a:avLst/>
              <a:gdLst/>
              <a:ahLst/>
              <a:cxnLst/>
              <a:rect r="r" b="b" t="t" l="l"/>
              <a:pathLst>
                <a:path h="977773" w="783717">
                  <a:moveTo>
                    <a:pt x="0" y="0"/>
                  </a:moveTo>
                  <a:lnTo>
                    <a:pt x="351155" y="0"/>
                  </a:lnTo>
                  <a:lnTo>
                    <a:pt x="783717" y="488823"/>
                  </a:lnTo>
                  <a:lnTo>
                    <a:pt x="351155" y="977773"/>
                  </a:lnTo>
                  <a:lnTo>
                    <a:pt x="0" y="977773"/>
                  </a:lnTo>
                  <a:lnTo>
                    <a:pt x="432562" y="488823"/>
                  </a:lnTo>
                  <a:close/>
                </a:path>
              </a:pathLst>
            </a:custGeom>
            <a:solidFill>
              <a:srgbClr val="23B781"/>
            </a:solid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-889" y="0"/>
              <a:ext cx="811022" cy="1003173"/>
            </a:xfrm>
            <a:custGeom>
              <a:avLst/>
              <a:gdLst/>
              <a:ahLst/>
              <a:cxnLst/>
              <a:rect r="r" b="b" t="t" l="l"/>
              <a:pathLst>
                <a:path h="1003173" w="811022">
                  <a:moveTo>
                    <a:pt x="13589" y="0"/>
                  </a:moveTo>
                  <a:lnTo>
                    <a:pt x="364744" y="0"/>
                  </a:lnTo>
                  <a:cubicBezTo>
                    <a:pt x="368427" y="0"/>
                    <a:pt x="371856" y="1524"/>
                    <a:pt x="374269" y="4318"/>
                  </a:cubicBezTo>
                  <a:lnTo>
                    <a:pt x="806831" y="493141"/>
                  </a:lnTo>
                  <a:cubicBezTo>
                    <a:pt x="811022" y="497967"/>
                    <a:pt x="811022" y="505206"/>
                    <a:pt x="806831" y="510032"/>
                  </a:cubicBezTo>
                  <a:lnTo>
                    <a:pt x="374269" y="998855"/>
                  </a:lnTo>
                  <a:cubicBezTo>
                    <a:pt x="371856" y="1001522"/>
                    <a:pt x="368427" y="1003173"/>
                    <a:pt x="364744" y="1003173"/>
                  </a:cubicBezTo>
                  <a:lnTo>
                    <a:pt x="13589" y="1003173"/>
                  </a:lnTo>
                  <a:cubicBezTo>
                    <a:pt x="8636" y="1003173"/>
                    <a:pt x="4064" y="1000252"/>
                    <a:pt x="2032" y="995680"/>
                  </a:cubicBezTo>
                  <a:cubicBezTo>
                    <a:pt x="0" y="991108"/>
                    <a:pt x="762" y="985774"/>
                    <a:pt x="4064" y="982091"/>
                  </a:cubicBezTo>
                  <a:lnTo>
                    <a:pt x="436626" y="493141"/>
                  </a:lnTo>
                  <a:lnTo>
                    <a:pt x="446151" y="501523"/>
                  </a:lnTo>
                  <a:lnTo>
                    <a:pt x="436626" y="509905"/>
                  </a:lnTo>
                  <a:lnTo>
                    <a:pt x="4064" y="21082"/>
                  </a:lnTo>
                  <a:cubicBezTo>
                    <a:pt x="762" y="17399"/>
                    <a:pt x="0" y="12065"/>
                    <a:pt x="2032" y="7493"/>
                  </a:cubicBezTo>
                  <a:cubicBezTo>
                    <a:pt x="4064" y="2921"/>
                    <a:pt x="8636" y="0"/>
                    <a:pt x="13589" y="0"/>
                  </a:cubicBezTo>
                  <a:moveTo>
                    <a:pt x="13589" y="25400"/>
                  </a:moveTo>
                  <a:lnTo>
                    <a:pt x="13589" y="12700"/>
                  </a:lnTo>
                  <a:lnTo>
                    <a:pt x="23114" y="4318"/>
                  </a:lnTo>
                  <a:lnTo>
                    <a:pt x="455676" y="493141"/>
                  </a:lnTo>
                  <a:cubicBezTo>
                    <a:pt x="459867" y="497967"/>
                    <a:pt x="459867" y="505206"/>
                    <a:pt x="455676" y="510032"/>
                  </a:cubicBezTo>
                  <a:lnTo>
                    <a:pt x="23114" y="998855"/>
                  </a:lnTo>
                  <a:lnTo>
                    <a:pt x="13589" y="990473"/>
                  </a:lnTo>
                  <a:lnTo>
                    <a:pt x="13589" y="977773"/>
                  </a:lnTo>
                  <a:lnTo>
                    <a:pt x="364744" y="977773"/>
                  </a:lnTo>
                  <a:lnTo>
                    <a:pt x="364744" y="990473"/>
                  </a:lnTo>
                  <a:lnTo>
                    <a:pt x="355219" y="982091"/>
                  </a:lnTo>
                  <a:lnTo>
                    <a:pt x="787908" y="493141"/>
                  </a:lnTo>
                  <a:lnTo>
                    <a:pt x="797433" y="501523"/>
                  </a:lnTo>
                  <a:lnTo>
                    <a:pt x="787908" y="509905"/>
                  </a:lnTo>
                  <a:lnTo>
                    <a:pt x="355219" y="21082"/>
                  </a:lnTo>
                  <a:lnTo>
                    <a:pt x="364744" y="12700"/>
                  </a:lnTo>
                  <a:lnTo>
                    <a:pt x="364744" y="25400"/>
                  </a:lnTo>
                  <a:lnTo>
                    <a:pt x="13589" y="25400"/>
                  </a:lnTo>
                  <a:close/>
                </a:path>
              </a:pathLst>
            </a:custGeom>
            <a:solidFill>
              <a:srgbClr val="23B781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210912" y="193346"/>
            <a:ext cx="606878" cy="752350"/>
            <a:chOff x="0" y="0"/>
            <a:chExt cx="809170" cy="100313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12700" y="12700"/>
              <a:ext cx="783717" cy="977773"/>
            </a:xfrm>
            <a:custGeom>
              <a:avLst/>
              <a:gdLst/>
              <a:ahLst/>
              <a:cxnLst/>
              <a:rect r="r" b="b" t="t" l="l"/>
              <a:pathLst>
                <a:path h="977773" w="783717">
                  <a:moveTo>
                    <a:pt x="0" y="0"/>
                  </a:moveTo>
                  <a:lnTo>
                    <a:pt x="351155" y="0"/>
                  </a:lnTo>
                  <a:lnTo>
                    <a:pt x="783717" y="488823"/>
                  </a:lnTo>
                  <a:lnTo>
                    <a:pt x="351155" y="977773"/>
                  </a:lnTo>
                  <a:lnTo>
                    <a:pt x="0" y="977773"/>
                  </a:lnTo>
                  <a:lnTo>
                    <a:pt x="432562" y="488823"/>
                  </a:lnTo>
                  <a:close/>
                </a:path>
              </a:pathLst>
            </a:custGeom>
            <a:solidFill>
              <a:srgbClr val="00174E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-889" y="0"/>
              <a:ext cx="811022" cy="1003173"/>
            </a:xfrm>
            <a:custGeom>
              <a:avLst/>
              <a:gdLst/>
              <a:ahLst/>
              <a:cxnLst/>
              <a:rect r="r" b="b" t="t" l="l"/>
              <a:pathLst>
                <a:path h="1003173" w="811022">
                  <a:moveTo>
                    <a:pt x="13589" y="0"/>
                  </a:moveTo>
                  <a:lnTo>
                    <a:pt x="364744" y="0"/>
                  </a:lnTo>
                  <a:cubicBezTo>
                    <a:pt x="368427" y="0"/>
                    <a:pt x="371856" y="1524"/>
                    <a:pt x="374269" y="4318"/>
                  </a:cubicBezTo>
                  <a:lnTo>
                    <a:pt x="806831" y="493141"/>
                  </a:lnTo>
                  <a:cubicBezTo>
                    <a:pt x="811022" y="497967"/>
                    <a:pt x="811022" y="505206"/>
                    <a:pt x="806831" y="510032"/>
                  </a:cubicBezTo>
                  <a:lnTo>
                    <a:pt x="374269" y="998855"/>
                  </a:lnTo>
                  <a:cubicBezTo>
                    <a:pt x="371856" y="1001522"/>
                    <a:pt x="368427" y="1003173"/>
                    <a:pt x="364744" y="1003173"/>
                  </a:cubicBezTo>
                  <a:lnTo>
                    <a:pt x="13589" y="1003173"/>
                  </a:lnTo>
                  <a:cubicBezTo>
                    <a:pt x="8636" y="1003173"/>
                    <a:pt x="4064" y="1000252"/>
                    <a:pt x="2032" y="995680"/>
                  </a:cubicBezTo>
                  <a:cubicBezTo>
                    <a:pt x="0" y="991108"/>
                    <a:pt x="762" y="985774"/>
                    <a:pt x="4064" y="982091"/>
                  </a:cubicBezTo>
                  <a:lnTo>
                    <a:pt x="436626" y="493141"/>
                  </a:lnTo>
                  <a:lnTo>
                    <a:pt x="446151" y="501523"/>
                  </a:lnTo>
                  <a:lnTo>
                    <a:pt x="436626" y="509905"/>
                  </a:lnTo>
                  <a:lnTo>
                    <a:pt x="4064" y="21082"/>
                  </a:lnTo>
                  <a:cubicBezTo>
                    <a:pt x="762" y="17399"/>
                    <a:pt x="0" y="12065"/>
                    <a:pt x="2032" y="7493"/>
                  </a:cubicBezTo>
                  <a:cubicBezTo>
                    <a:pt x="4064" y="2921"/>
                    <a:pt x="8636" y="0"/>
                    <a:pt x="13589" y="0"/>
                  </a:cubicBezTo>
                  <a:moveTo>
                    <a:pt x="13589" y="25400"/>
                  </a:moveTo>
                  <a:lnTo>
                    <a:pt x="13589" y="12700"/>
                  </a:lnTo>
                  <a:lnTo>
                    <a:pt x="23114" y="4318"/>
                  </a:lnTo>
                  <a:lnTo>
                    <a:pt x="455676" y="493141"/>
                  </a:lnTo>
                  <a:cubicBezTo>
                    <a:pt x="459867" y="497967"/>
                    <a:pt x="459867" y="505206"/>
                    <a:pt x="455676" y="510032"/>
                  </a:cubicBezTo>
                  <a:lnTo>
                    <a:pt x="23114" y="998855"/>
                  </a:lnTo>
                  <a:lnTo>
                    <a:pt x="13589" y="990473"/>
                  </a:lnTo>
                  <a:lnTo>
                    <a:pt x="13589" y="977773"/>
                  </a:lnTo>
                  <a:lnTo>
                    <a:pt x="364744" y="977773"/>
                  </a:lnTo>
                  <a:lnTo>
                    <a:pt x="364744" y="990473"/>
                  </a:lnTo>
                  <a:lnTo>
                    <a:pt x="355219" y="982091"/>
                  </a:lnTo>
                  <a:lnTo>
                    <a:pt x="787908" y="493141"/>
                  </a:lnTo>
                  <a:lnTo>
                    <a:pt x="797433" y="501523"/>
                  </a:lnTo>
                  <a:lnTo>
                    <a:pt x="787908" y="509905"/>
                  </a:lnTo>
                  <a:lnTo>
                    <a:pt x="355219" y="21082"/>
                  </a:lnTo>
                  <a:lnTo>
                    <a:pt x="364744" y="12700"/>
                  </a:lnTo>
                  <a:lnTo>
                    <a:pt x="364744" y="25400"/>
                  </a:lnTo>
                  <a:lnTo>
                    <a:pt x="13589" y="25400"/>
                  </a:lnTo>
                  <a:close/>
                </a:path>
              </a:pathLst>
            </a:custGeom>
            <a:solidFill>
              <a:srgbClr val="00174E"/>
            </a:solidFill>
          </p:spPr>
        </p:sp>
      </p:grpSp>
      <p:sp>
        <p:nvSpPr>
          <p:cNvPr name="Freeform 9" id="9" descr="cid:image002.jpg@01D79DAC.BBDC4630"/>
          <p:cNvSpPr/>
          <p:nvPr/>
        </p:nvSpPr>
        <p:spPr>
          <a:xfrm flipH="false" flipV="false" rot="0">
            <a:off x="15367450" y="58938"/>
            <a:ext cx="2807383" cy="553858"/>
          </a:xfrm>
          <a:custGeom>
            <a:avLst/>
            <a:gdLst/>
            <a:ahLst/>
            <a:cxnLst/>
            <a:rect r="r" b="b" t="t" l="l"/>
            <a:pathLst>
              <a:path h="553858" w="2807383">
                <a:moveTo>
                  <a:pt x="0" y="0"/>
                </a:moveTo>
                <a:lnTo>
                  <a:pt x="2807384" y="0"/>
                </a:lnTo>
                <a:lnTo>
                  <a:pt x="2807384" y="553858"/>
                </a:lnTo>
                <a:lnTo>
                  <a:pt x="0" y="5538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10436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372652" y="1028700"/>
            <a:ext cx="13542696" cy="8688779"/>
          </a:xfrm>
          <a:custGeom>
            <a:avLst/>
            <a:gdLst/>
            <a:ahLst/>
            <a:cxnLst/>
            <a:rect r="r" b="b" t="t" l="l"/>
            <a:pathLst>
              <a:path h="8688779" w="13542696">
                <a:moveTo>
                  <a:pt x="0" y="0"/>
                </a:moveTo>
                <a:lnTo>
                  <a:pt x="13542696" y="0"/>
                </a:lnTo>
                <a:lnTo>
                  <a:pt x="13542696" y="8688779"/>
                </a:lnTo>
                <a:lnTo>
                  <a:pt x="0" y="868877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4844594" y="9584289"/>
            <a:ext cx="2405198" cy="7969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782"/>
              </a:lnSpc>
            </a:pPr>
            <a:r>
              <a:rPr lang="en-US" sz="1650">
                <a:solidFill>
                  <a:srgbClr val="A6A6A6"/>
                </a:solidFill>
                <a:latin typeface="Gilroy Bold"/>
                <a:ea typeface="Gilroy Bold"/>
                <a:cs typeface="Gilroy Bold"/>
                <a:sym typeface="Gilroy Bold"/>
              </a:rPr>
              <a:t>Strictly Confidential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-955926" y="9593232"/>
            <a:ext cx="4529493" cy="7969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268"/>
              </a:lnSpc>
            </a:pPr>
            <a:r>
              <a:rPr lang="en-US" sz="2100">
                <a:solidFill>
                  <a:srgbClr val="ABC0E4"/>
                </a:solidFill>
                <a:latin typeface="Gilroy Bold"/>
                <a:ea typeface="Gilroy Bold"/>
                <a:cs typeface="Gilroy Bold"/>
                <a:sym typeface="Gilroy Bold"/>
              </a:rPr>
              <a:t>Enabling Mobility Solutions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56360" y="393419"/>
            <a:ext cx="12994958" cy="4930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88"/>
              </a:lnSpc>
            </a:pPr>
            <a:r>
              <a:rPr lang="en-US" sz="3600" spc="33">
                <a:solidFill>
                  <a:srgbClr val="44546A"/>
                </a:solidFill>
                <a:latin typeface="TT Rounds Condensed Bold"/>
                <a:ea typeface="TT Rounds Condensed Bold"/>
                <a:cs typeface="TT Rounds Condensed Bold"/>
                <a:sym typeface="TT Rounds Condensed Bold"/>
              </a:rPr>
              <a:t>Drive Cycle Thermal Performance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7427826" y="9797772"/>
            <a:ext cx="502920" cy="323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2100" spc="19">
                <a:solidFill>
                  <a:srgbClr val="000000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15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cid:image002.jpg@01D79DAC.BBDC4630"/>
          <p:cNvSpPr/>
          <p:nvPr/>
        </p:nvSpPr>
        <p:spPr>
          <a:xfrm flipH="false" flipV="false" rot="0">
            <a:off x="15367450" y="58938"/>
            <a:ext cx="2807383" cy="553858"/>
          </a:xfrm>
          <a:custGeom>
            <a:avLst/>
            <a:gdLst/>
            <a:ahLst/>
            <a:cxnLst/>
            <a:rect r="r" b="b" t="t" l="l"/>
            <a:pathLst>
              <a:path h="553858" w="2807383">
                <a:moveTo>
                  <a:pt x="0" y="0"/>
                </a:moveTo>
                <a:lnTo>
                  <a:pt x="2807384" y="0"/>
                </a:lnTo>
                <a:lnTo>
                  <a:pt x="2807384" y="553858"/>
                </a:lnTo>
                <a:lnTo>
                  <a:pt x="0" y="5538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1043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78306" y="193346"/>
            <a:ext cx="606878" cy="752350"/>
            <a:chOff x="0" y="0"/>
            <a:chExt cx="809170" cy="100313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12700" y="12700"/>
              <a:ext cx="783717" cy="977773"/>
            </a:xfrm>
            <a:custGeom>
              <a:avLst/>
              <a:gdLst/>
              <a:ahLst/>
              <a:cxnLst/>
              <a:rect r="r" b="b" t="t" l="l"/>
              <a:pathLst>
                <a:path h="977773" w="783717">
                  <a:moveTo>
                    <a:pt x="0" y="0"/>
                  </a:moveTo>
                  <a:lnTo>
                    <a:pt x="351155" y="0"/>
                  </a:lnTo>
                  <a:lnTo>
                    <a:pt x="783717" y="488823"/>
                  </a:lnTo>
                  <a:lnTo>
                    <a:pt x="351155" y="977773"/>
                  </a:lnTo>
                  <a:lnTo>
                    <a:pt x="0" y="977773"/>
                  </a:lnTo>
                  <a:lnTo>
                    <a:pt x="432562" y="488823"/>
                  </a:lnTo>
                  <a:close/>
                </a:path>
              </a:pathLst>
            </a:custGeom>
            <a:solidFill>
              <a:srgbClr val="23B781"/>
            </a:solid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-889" y="0"/>
              <a:ext cx="811022" cy="1003173"/>
            </a:xfrm>
            <a:custGeom>
              <a:avLst/>
              <a:gdLst/>
              <a:ahLst/>
              <a:cxnLst/>
              <a:rect r="r" b="b" t="t" l="l"/>
              <a:pathLst>
                <a:path h="1003173" w="811022">
                  <a:moveTo>
                    <a:pt x="13589" y="0"/>
                  </a:moveTo>
                  <a:lnTo>
                    <a:pt x="364744" y="0"/>
                  </a:lnTo>
                  <a:cubicBezTo>
                    <a:pt x="368427" y="0"/>
                    <a:pt x="371856" y="1524"/>
                    <a:pt x="374269" y="4318"/>
                  </a:cubicBezTo>
                  <a:lnTo>
                    <a:pt x="806831" y="493141"/>
                  </a:lnTo>
                  <a:cubicBezTo>
                    <a:pt x="811022" y="497967"/>
                    <a:pt x="811022" y="505206"/>
                    <a:pt x="806831" y="510032"/>
                  </a:cubicBezTo>
                  <a:lnTo>
                    <a:pt x="374269" y="998855"/>
                  </a:lnTo>
                  <a:cubicBezTo>
                    <a:pt x="371856" y="1001522"/>
                    <a:pt x="368427" y="1003173"/>
                    <a:pt x="364744" y="1003173"/>
                  </a:cubicBezTo>
                  <a:lnTo>
                    <a:pt x="13589" y="1003173"/>
                  </a:lnTo>
                  <a:cubicBezTo>
                    <a:pt x="8636" y="1003173"/>
                    <a:pt x="4064" y="1000252"/>
                    <a:pt x="2032" y="995680"/>
                  </a:cubicBezTo>
                  <a:cubicBezTo>
                    <a:pt x="0" y="991108"/>
                    <a:pt x="762" y="985774"/>
                    <a:pt x="4064" y="982091"/>
                  </a:cubicBezTo>
                  <a:lnTo>
                    <a:pt x="436626" y="493141"/>
                  </a:lnTo>
                  <a:lnTo>
                    <a:pt x="446151" y="501523"/>
                  </a:lnTo>
                  <a:lnTo>
                    <a:pt x="436626" y="509905"/>
                  </a:lnTo>
                  <a:lnTo>
                    <a:pt x="4064" y="21082"/>
                  </a:lnTo>
                  <a:cubicBezTo>
                    <a:pt x="762" y="17399"/>
                    <a:pt x="0" y="12065"/>
                    <a:pt x="2032" y="7493"/>
                  </a:cubicBezTo>
                  <a:cubicBezTo>
                    <a:pt x="4064" y="2921"/>
                    <a:pt x="8636" y="0"/>
                    <a:pt x="13589" y="0"/>
                  </a:cubicBezTo>
                  <a:moveTo>
                    <a:pt x="13589" y="25400"/>
                  </a:moveTo>
                  <a:lnTo>
                    <a:pt x="13589" y="12700"/>
                  </a:lnTo>
                  <a:lnTo>
                    <a:pt x="23114" y="4318"/>
                  </a:lnTo>
                  <a:lnTo>
                    <a:pt x="455676" y="493141"/>
                  </a:lnTo>
                  <a:cubicBezTo>
                    <a:pt x="459867" y="497967"/>
                    <a:pt x="459867" y="505206"/>
                    <a:pt x="455676" y="510032"/>
                  </a:cubicBezTo>
                  <a:lnTo>
                    <a:pt x="23114" y="998855"/>
                  </a:lnTo>
                  <a:lnTo>
                    <a:pt x="13589" y="990473"/>
                  </a:lnTo>
                  <a:lnTo>
                    <a:pt x="13589" y="977773"/>
                  </a:lnTo>
                  <a:lnTo>
                    <a:pt x="364744" y="977773"/>
                  </a:lnTo>
                  <a:lnTo>
                    <a:pt x="364744" y="990473"/>
                  </a:lnTo>
                  <a:lnTo>
                    <a:pt x="355219" y="982091"/>
                  </a:lnTo>
                  <a:lnTo>
                    <a:pt x="787908" y="493141"/>
                  </a:lnTo>
                  <a:lnTo>
                    <a:pt x="797433" y="501523"/>
                  </a:lnTo>
                  <a:lnTo>
                    <a:pt x="787908" y="509905"/>
                  </a:lnTo>
                  <a:lnTo>
                    <a:pt x="355219" y="21082"/>
                  </a:lnTo>
                  <a:lnTo>
                    <a:pt x="364744" y="12700"/>
                  </a:lnTo>
                  <a:lnTo>
                    <a:pt x="364744" y="25400"/>
                  </a:lnTo>
                  <a:lnTo>
                    <a:pt x="13589" y="25400"/>
                  </a:lnTo>
                  <a:close/>
                </a:path>
              </a:pathLst>
            </a:custGeom>
            <a:solidFill>
              <a:srgbClr val="23B781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210912" y="193346"/>
            <a:ext cx="606878" cy="752350"/>
            <a:chOff x="0" y="0"/>
            <a:chExt cx="809170" cy="100313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12700" y="12700"/>
              <a:ext cx="783717" cy="977773"/>
            </a:xfrm>
            <a:custGeom>
              <a:avLst/>
              <a:gdLst/>
              <a:ahLst/>
              <a:cxnLst/>
              <a:rect r="r" b="b" t="t" l="l"/>
              <a:pathLst>
                <a:path h="977773" w="783717">
                  <a:moveTo>
                    <a:pt x="0" y="0"/>
                  </a:moveTo>
                  <a:lnTo>
                    <a:pt x="351155" y="0"/>
                  </a:lnTo>
                  <a:lnTo>
                    <a:pt x="783717" y="488823"/>
                  </a:lnTo>
                  <a:lnTo>
                    <a:pt x="351155" y="977773"/>
                  </a:lnTo>
                  <a:lnTo>
                    <a:pt x="0" y="977773"/>
                  </a:lnTo>
                  <a:lnTo>
                    <a:pt x="432562" y="488823"/>
                  </a:lnTo>
                  <a:close/>
                </a:path>
              </a:pathLst>
            </a:custGeom>
            <a:solidFill>
              <a:srgbClr val="00174E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-889" y="0"/>
              <a:ext cx="811022" cy="1003173"/>
            </a:xfrm>
            <a:custGeom>
              <a:avLst/>
              <a:gdLst/>
              <a:ahLst/>
              <a:cxnLst/>
              <a:rect r="r" b="b" t="t" l="l"/>
              <a:pathLst>
                <a:path h="1003173" w="811022">
                  <a:moveTo>
                    <a:pt x="13589" y="0"/>
                  </a:moveTo>
                  <a:lnTo>
                    <a:pt x="364744" y="0"/>
                  </a:lnTo>
                  <a:cubicBezTo>
                    <a:pt x="368427" y="0"/>
                    <a:pt x="371856" y="1524"/>
                    <a:pt x="374269" y="4318"/>
                  </a:cubicBezTo>
                  <a:lnTo>
                    <a:pt x="806831" y="493141"/>
                  </a:lnTo>
                  <a:cubicBezTo>
                    <a:pt x="811022" y="497967"/>
                    <a:pt x="811022" y="505206"/>
                    <a:pt x="806831" y="510032"/>
                  </a:cubicBezTo>
                  <a:lnTo>
                    <a:pt x="374269" y="998855"/>
                  </a:lnTo>
                  <a:cubicBezTo>
                    <a:pt x="371856" y="1001522"/>
                    <a:pt x="368427" y="1003173"/>
                    <a:pt x="364744" y="1003173"/>
                  </a:cubicBezTo>
                  <a:lnTo>
                    <a:pt x="13589" y="1003173"/>
                  </a:lnTo>
                  <a:cubicBezTo>
                    <a:pt x="8636" y="1003173"/>
                    <a:pt x="4064" y="1000252"/>
                    <a:pt x="2032" y="995680"/>
                  </a:cubicBezTo>
                  <a:cubicBezTo>
                    <a:pt x="0" y="991108"/>
                    <a:pt x="762" y="985774"/>
                    <a:pt x="4064" y="982091"/>
                  </a:cubicBezTo>
                  <a:lnTo>
                    <a:pt x="436626" y="493141"/>
                  </a:lnTo>
                  <a:lnTo>
                    <a:pt x="446151" y="501523"/>
                  </a:lnTo>
                  <a:lnTo>
                    <a:pt x="436626" y="509905"/>
                  </a:lnTo>
                  <a:lnTo>
                    <a:pt x="4064" y="21082"/>
                  </a:lnTo>
                  <a:cubicBezTo>
                    <a:pt x="762" y="17399"/>
                    <a:pt x="0" y="12065"/>
                    <a:pt x="2032" y="7493"/>
                  </a:cubicBezTo>
                  <a:cubicBezTo>
                    <a:pt x="4064" y="2921"/>
                    <a:pt x="8636" y="0"/>
                    <a:pt x="13589" y="0"/>
                  </a:cubicBezTo>
                  <a:moveTo>
                    <a:pt x="13589" y="25400"/>
                  </a:moveTo>
                  <a:lnTo>
                    <a:pt x="13589" y="12700"/>
                  </a:lnTo>
                  <a:lnTo>
                    <a:pt x="23114" y="4318"/>
                  </a:lnTo>
                  <a:lnTo>
                    <a:pt x="455676" y="493141"/>
                  </a:lnTo>
                  <a:cubicBezTo>
                    <a:pt x="459867" y="497967"/>
                    <a:pt x="459867" y="505206"/>
                    <a:pt x="455676" y="510032"/>
                  </a:cubicBezTo>
                  <a:lnTo>
                    <a:pt x="23114" y="998855"/>
                  </a:lnTo>
                  <a:lnTo>
                    <a:pt x="13589" y="990473"/>
                  </a:lnTo>
                  <a:lnTo>
                    <a:pt x="13589" y="977773"/>
                  </a:lnTo>
                  <a:lnTo>
                    <a:pt x="364744" y="977773"/>
                  </a:lnTo>
                  <a:lnTo>
                    <a:pt x="364744" y="990473"/>
                  </a:lnTo>
                  <a:lnTo>
                    <a:pt x="355219" y="982091"/>
                  </a:lnTo>
                  <a:lnTo>
                    <a:pt x="787908" y="493141"/>
                  </a:lnTo>
                  <a:lnTo>
                    <a:pt x="797433" y="501523"/>
                  </a:lnTo>
                  <a:lnTo>
                    <a:pt x="787908" y="509905"/>
                  </a:lnTo>
                  <a:lnTo>
                    <a:pt x="355219" y="21082"/>
                  </a:lnTo>
                  <a:lnTo>
                    <a:pt x="364744" y="12700"/>
                  </a:lnTo>
                  <a:lnTo>
                    <a:pt x="364744" y="25400"/>
                  </a:lnTo>
                  <a:lnTo>
                    <a:pt x="13589" y="25400"/>
                  </a:lnTo>
                  <a:close/>
                </a:path>
              </a:pathLst>
            </a:custGeom>
            <a:solidFill>
              <a:srgbClr val="00174E"/>
            </a:solidFill>
          </p:spPr>
        </p:sp>
      </p:grpSp>
      <p:sp>
        <p:nvSpPr>
          <p:cNvPr name="Freeform 9" id="9" descr="cid:image002.jpg@01D79DAC.BBDC4630"/>
          <p:cNvSpPr/>
          <p:nvPr/>
        </p:nvSpPr>
        <p:spPr>
          <a:xfrm flipH="false" flipV="false" rot="0">
            <a:off x="15367450" y="58938"/>
            <a:ext cx="2807383" cy="553858"/>
          </a:xfrm>
          <a:custGeom>
            <a:avLst/>
            <a:gdLst/>
            <a:ahLst/>
            <a:cxnLst/>
            <a:rect r="r" b="b" t="t" l="l"/>
            <a:pathLst>
              <a:path h="553858" w="2807383">
                <a:moveTo>
                  <a:pt x="0" y="0"/>
                </a:moveTo>
                <a:lnTo>
                  <a:pt x="2807384" y="0"/>
                </a:lnTo>
                <a:lnTo>
                  <a:pt x="2807384" y="553858"/>
                </a:lnTo>
                <a:lnTo>
                  <a:pt x="0" y="5538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10436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5360399" y="1318543"/>
            <a:ext cx="11898901" cy="7649914"/>
          </a:xfrm>
          <a:custGeom>
            <a:avLst/>
            <a:gdLst/>
            <a:ahLst/>
            <a:cxnLst/>
            <a:rect r="r" b="b" t="t" l="l"/>
            <a:pathLst>
              <a:path h="7649914" w="11898901">
                <a:moveTo>
                  <a:pt x="0" y="0"/>
                </a:moveTo>
                <a:lnTo>
                  <a:pt x="11898901" y="0"/>
                </a:lnTo>
                <a:lnTo>
                  <a:pt x="11898901" y="7649914"/>
                </a:lnTo>
                <a:lnTo>
                  <a:pt x="0" y="76499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7820" t="-11567" r="-21233" b="-4146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4844594" y="9584289"/>
            <a:ext cx="2405198" cy="7969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782"/>
              </a:lnSpc>
            </a:pPr>
            <a:r>
              <a:rPr lang="en-US" sz="1650">
                <a:solidFill>
                  <a:srgbClr val="A6A6A6"/>
                </a:solidFill>
                <a:latin typeface="Gilroy Bold"/>
                <a:ea typeface="Gilroy Bold"/>
                <a:cs typeface="Gilroy Bold"/>
                <a:sym typeface="Gilroy Bold"/>
              </a:rPr>
              <a:t>Strictly Confidential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-955926" y="9593232"/>
            <a:ext cx="4529493" cy="7969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268"/>
              </a:lnSpc>
            </a:pPr>
            <a:r>
              <a:rPr lang="en-US" sz="2100">
                <a:solidFill>
                  <a:srgbClr val="ABC0E4"/>
                </a:solidFill>
                <a:latin typeface="Gilroy Bold"/>
                <a:ea typeface="Gilroy Bold"/>
                <a:cs typeface="Gilroy Bold"/>
                <a:sym typeface="Gilroy Bold"/>
              </a:rPr>
              <a:t>Enabling Mobility Solutions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56360" y="393419"/>
            <a:ext cx="12994958" cy="4930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88"/>
              </a:lnSpc>
            </a:pPr>
            <a:r>
              <a:rPr lang="en-US" sz="3600" spc="33">
                <a:solidFill>
                  <a:srgbClr val="44546A"/>
                </a:solidFill>
                <a:latin typeface="TT Rounds Condensed Bold"/>
                <a:ea typeface="TT Rounds Condensed Bold"/>
                <a:cs typeface="TT Rounds Condensed Bold"/>
                <a:sym typeface="TT Rounds Condensed Bold"/>
              </a:rPr>
              <a:t>Mechanical Stress Analysis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7427826" y="9797772"/>
            <a:ext cx="502920" cy="323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2100" spc="19">
                <a:solidFill>
                  <a:srgbClr val="000000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16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817789" y="1608386"/>
            <a:ext cx="3315006" cy="7070228"/>
          </a:xfrm>
          <a:custGeom>
            <a:avLst/>
            <a:gdLst/>
            <a:ahLst/>
            <a:cxnLst/>
            <a:rect r="r" b="b" t="t" l="l"/>
            <a:pathLst>
              <a:path h="7070228" w="3315006">
                <a:moveTo>
                  <a:pt x="0" y="0"/>
                </a:moveTo>
                <a:lnTo>
                  <a:pt x="3315006" y="0"/>
                </a:lnTo>
                <a:lnTo>
                  <a:pt x="3315006" y="7070228"/>
                </a:lnTo>
                <a:lnTo>
                  <a:pt x="0" y="70702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8849" r="-651691" b="-69708"/>
            </a:stretch>
          </a:blipFill>
        </p:spPr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cid:image002.jpg@01D79DAC.BBDC4630"/>
          <p:cNvSpPr/>
          <p:nvPr/>
        </p:nvSpPr>
        <p:spPr>
          <a:xfrm flipH="false" flipV="false" rot="0">
            <a:off x="15367450" y="58938"/>
            <a:ext cx="2807383" cy="553858"/>
          </a:xfrm>
          <a:custGeom>
            <a:avLst/>
            <a:gdLst/>
            <a:ahLst/>
            <a:cxnLst/>
            <a:rect r="r" b="b" t="t" l="l"/>
            <a:pathLst>
              <a:path h="553858" w="2807383">
                <a:moveTo>
                  <a:pt x="0" y="0"/>
                </a:moveTo>
                <a:lnTo>
                  <a:pt x="2807384" y="0"/>
                </a:lnTo>
                <a:lnTo>
                  <a:pt x="2807384" y="553858"/>
                </a:lnTo>
                <a:lnTo>
                  <a:pt x="0" y="5538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1043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78306" y="193346"/>
            <a:ext cx="606878" cy="752350"/>
            <a:chOff x="0" y="0"/>
            <a:chExt cx="809170" cy="100313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12700" y="12700"/>
              <a:ext cx="783717" cy="977773"/>
            </a:xfrm>
            <a:custGeom>
              <a:avLst/>
              <a:gdLst/>
              <a:ahLst/>
              <a:cxnLst/>
              <a:rect r="r" b="b" t="t" l="l"/>
              <a:pathLst>
                <a:path h="977773" w="783717">
                  <a:moveTo>
                    <a:pt x="0" y="0"/>
                  </a:moveTo>
                  <a:lnTo>
                    <a:pt x="351155" y="0"/>
                  </a:lnTo>
                  <a:lnTo>
                    <a:pt x="783717" y="488823"/>
                  </a:lnTo>
                  <a:lnTo>
                    <a:pt x="351155" y="977773"/>
                  </a:lnTo>
                  <a:lnTo>
                    <a:pt x="0" y="977773"/>
                  </a:lnTo>
                  <a:lnTo>
                    <a:pt x="432562" y="488823"/>
                  </a:lnTo>
                  <a:close/>
                </a:path>
              </a:pathLst>
            </a:custGeom>
            <a:solidFill>
              <a:srgbClr val="23B781"/>
            </a:solid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-889" y="0"/>
              <a:ext cx="811022" cy="1003173"/>
            </a:xfrm>
            <a:custGeom>
              <a:avLst/>
              <a:gdLst/>
              <a:ahLst/>
              <a:cxnLst/>
              <a:rect r="r" b="b" t="t" l="l"/>
              <a:pathLst>
                <a:path h="1003173" w="811022">
                  <a:moveTo>
                    <a:pt x="13589" y="0"/>
                  </a:moveTo>
                  <a:lnTo>
                    <a:pt x="364744" y="0"/>
                  </a:lnTo>
                  <a:cubicBezTo>
                    <a:pt x="368427" y="0"/>
                    <a:pt x="371856" y="1524"/>
                    <a:pt x="374269" y="4318"/>
                  </a:cubicBezTo>
                  <a:lnTo>
                    <a:pt x="806831" y="493141"/>
                  </a:lnTo>
                  <a:cubicBezTo>
                    <a:pt x="811022" y="497967"/>
                    <a:pt x="811022" y="505206"/>
                    <a:pt x="806831" y="510032"/>
                  </a:cubicBezTo>
                  <a:lnTo>
                    <a:pt x="374269" y="998855"/>
                  </a:lnTo>
                  <a:cubicBezTo>
                    <a:pt x="371856" y="1001522"/>
                    <a:pt x="368427" y="1003173"/>
                    <a:pt x="364744" y="1003173"/>
                  </a:cubicBezTo>
                  <a:lnTo>
                    <a:pt x="13589" y="1003173"/>
                  </a:lnTo>
                  <a:cubicBezTo>
                    <a:pt x="8636" y="1003173"/>
                    <a:pt x="4064" y="1000252"/>
                    <a:pt x="2032" y="995680"/>
                  </a:cubicBezTo>
                  <a:cubicBezTo>
                    <a:pt x="0" y="991108"/>
                    <a:pt x="762" y="985774"/>
                    <a:pt x="4064" y="982091"/>
                  </a:cubicBezTo>
                  <a:lnTo>
                    <a:pt x="436626" y="493141"/>
                  </a:lnTo>
                  <a:lnTo>
                    <a:pt x="446151" y="501523"/>
                  </a:lnTo>
                  <a:lnTo>
                    <a:pt x="436626" y="509905"/>
                  </a:lnTo>
                  <a:lnTo>
                    <a:pt x="4064" y="21082"/>
                  </a:lnTo>
                  <a:cubicBezTo>
                    <a:pt x="762" y="17399"/>
                    <a:pt x="0" y="12065"/>
                    <a:pt x="2032" y="7493"/>
                  </a:cubicBezTo>
                  <a:cubicBezTo>
                    <a:pt x="4064" y="2921"/>
                    <a:pt x="8636" y="0"/>
                    <a:pt x="13589" y="0"/>
                  </a:cubicBezTo>
                  <a:moveTo>
                    <a:pt x="13589" y="25400"/>
                  </a:moveTo>
                  <a:lnTo>
                    <a:pt x="13589" y="12700"/>
                  </a:lnTo>
                  <a:lnTo>
                    <a:pt x="23114" y="4318"/>
                  </a:lnTo>
                  <a:lnTo>
                    <a:pt x="455676" y="493141"/>
                  </a:lnTo>
                  <a:cubicBezTo>
                    <a:pt x="459867" y="497967"/>
                    <a:pt x="459867" y="505206"/>
                    <a:pt x="455676" y="510032"/>
                  </a:cubicBezTo>
                  <a:lnTo>
                    <a:pt x="23114" y="998855"/>
                  </a:lnTo>
                  <a:lnTo>
                    <a:pt x="13589" y="990473"/>
                  </a:lnTo>
                  <a:lnTo>
                    <a:pt x="13589" y="977773"/>
                  </a:lnTo>
                  <a:lnTo>
                    <a:pt x="364744" y="977773"/>
                  </a:lnTo>
                  <a:lnTo>
                    <a:pt x="364744" y="990473"/>
                  </a:lnTo>
                  <a:lnTo>
                    <a:pt x="355219" y="982091"/>
                  </a:lnTo>
                  <a:lnTo>
                    <a:pt x="787908" y="493141"/>
                  </a:lnTo>
                  <a:lnTo>
                    <a:pt x="797433" y="501523"/>
                  </a:lnTo>
                  <a:lnTo>
                    <a:pt x="787908" y="509905"/>
                  </a:lnTo>
                  <a:lnTo>
                    <a:pt x="355219" y="21082"/>
                  </a:lnTo>
                  <a:lnTo>
                    <a:pt x="364744" y="12700"/>
                  </a:lnTo>
                  <a:lnTo>
                    <a:pt x="364744" y="25400"/>
                  </a:lnTo>
                  <a:lnTo>
                    <a:pt x="13589" y="25400"/>
                  </a:lnTo>
                  <a:close/>
                </a:path>
              </a:pathLst>
            </a:custGeom>
            <a:solidFill>
              <a:srgbClr val="23B781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210912" y="193346"/>
            <a:ext cx="606878" cy="752350"/>
            <a:chOff x="0" y="0"/>
            <a:chExt cx="809170" cy="100313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12700" y="12700"/>
              <a:ext cx="783717" cy="977773"/>
            </a:xfrm>
            <a:custGeom>
              <a:avLst/>
              <a:gdLst/>
              <a:ahLst/>
              <a:cxnLst/>
              <a:rect r="r" b="b" t="t" l="l"/>
              <a:pathLst>
                <a:path h="977773" w="783717">
                  <a:moveTo>
                    <a:pt x="0" y="0"/>
                  </a:moveTo>
                  <a:lnTo>
                    <a:pt x="351155" y="0"/>
                  </a:lnTo>
                  <a:lnTo>
                    <a:pt x="783717" y="488823"/>
                  </a:lnTo>
                  <a:lnTo>
                    <a:pt x="351155" y="977773"/>
                  </a:lnTo>
                  <a:lnTo>
                    <a:pt x="0" y="977773"/>
                  </a:lnTo>
                  <a:lnTo>
                    <a:pt x="432562" y="488823"/>
                  </a:lnTo>
                  <a:close/>
                </a:path>
              </a:pathLst>
            </a:custGeom>
            <a:solidFill>
              <a:srgbClr val="00174E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-889" y="0"/>
              <a:ext cx="811022" cy="1003173"/>
            </a:xfrm>
            <a:custGeom>
              <a:avLst/>
              <a:gdLst/>
              <a:ahLst/>
              <a:cxnLst/>
              <a:rect r="r" b="b" t="t" l="l"/>
              <a:pathLst>
                <a:path h="1003173" w="811022">
                  <a:moveTo>
                    <a:pt x="13589" y="0"/>
                  </a:moveTo>
                  <a:lnTo>
                    <a:pt x="364744" y="0"/>
                  </a:lnTo>
                  <a:cubicBezTo>
                    <a:pt x="368427" y="0"/>
                    <a:pt x="371856" y="1524"/>
                    <a:pt x="374269" y="4318"/>
                  </a:cubicBezTo>
                  <a:lnTo>
                    <a:pt x="806831" y="493141"/>
                  </a:lnTo>
                  <a:cubicBezTo>
                    <a:pt x="811022" y="497967"/>
                    <a:pt x="811022" y="505206"/>
                    <a:pt x="806831" y="510032"/>
                  </a:cubicBezTo>
                  <a:lnTo>
                    <a:pt x="374269" y="998855"/>
                  </a:lnTo>
                  <a:cubicBezTo>
                    <a:pt x="371856" y="1001522"/>
                    <a:pt x="368427" y="1003173"/>
                    <a:pt x="364744" y="1003173"/>
                  </a:cubicBezTo>
                  <a:lnTo>
                    <a:pt x="13589" y="1003173"/>
                  </a:lnTo>
                  <a:cubicBezTo>
                    <a:pt x="8636" y="1003173"/>
                    <a:pt x="4064" y="1000252"/>
                    <a:pt x="2032" y="995680"/>
                  </a:cubicBezTo>
                  <a:cubicBezTo>
                    <a:pt x="0" y="991108"/>
                    <a:pt x="762" y="985774"/>
                    <a:pt x="4064" y="982091"/>
                  </a:cubicBezTo>
                  <a:lnTo>
                    <a:pt x="436626" y="493141"/>
                  </a:lnTo>
                  <a:lnTo>
                    <a:pt x="446151" y="501523"/>
                  </a:lnTo>
                  <a:lnTo>
                    <a:pt x="436626" y="509905"/>
                  </a:lnTo>
                  <a:lnTo>
                    <a:pt x="4064" y="21082"/>
                  </a:lnTo>
                  <a:cubicBezTo>
                    <a:pt x="762" y="17399"/>
                    <a:pt x="0" y="12065"/>
                    <a:pt x="2032" y="7493"/>
                  </a:cubicBezTo>
                  <a:cubicBezTo>
                    <a:pt x="4064" y="2921"/>
                    <a:pt x="8636" y="0"/>
                    <a:pt x="13589" y="0"/>
                  </a:cubicBezTo>
                  <a:moveTo>
                    <a:pt x="13589" y="25400"/>
                  </a:moveTo>
                  <a:lnTo>
                    <a:pt x="13589" y="12700"/>
                  </a:lnTo>
                  <a:lnTo>
                    <a:pt x="23114" y="4318"/>
                  </a:lnTo>
                  <a:lnTo>
                    <a:pt x="455676" y="493141"/>
                  </a:lnTo>
                  <a:cubicBezTo>
                    <a:pt x="459867" y="497967"/>
                    <a:pt x="459867" y="505206"/>
                    <a:pt x="455676" y="510032"/>
                  </a:cubicBezTo>
                  <a:lnTo>
                    <a:pt x="23114" y="998855"/>
                  </a:lnTo>
                  <a:lnTo>
                    <a:pt x="13589" y="990473"/>
                  </a:lnTo>
                  <a:lnTo>
                    <a:pt x="13589" y="977773"/>
                  </a:lnTo>
                  <a:lnTo>
                    <a:pt x="364744" y="977773"/>
                  </a:lnTo>
                  <a:lnTo>
                    <a:pt x="364744" y="990473"/>
                  </a:lnTo>
                  <a:lnTo>
                    <a:pt x="355219" y="982091"/>
                  </a:lnTo>
                  <a:lnTo>
                    <a:pt x="787908" y="493141"/>
                  </a:lnTo>
                  <a:lnTo>
                    <a:pt x="797433" y="501523"/>
                  </a:lnTo>
                  <a:lnTo>
                    <a:pt x="787908" y="509905"/>
                  </a:lnTo>
                  <a:lnTo>
                    <a:pt x="355219" y="21082"/>
                  </a:lnTo>
                  <a:lnTo>
                    <a:pt x="364744" y="12700"/>
                  </a:lnTo>
                  <a:lnTo>
                    <a:pt x="364744" y="25400"/>
                  </a:lnTo>
                  <a:lnTo>
                    <a:pt x="13589" y="25400"/>
                  </a:lnTo>
                  <a:close/>
                </a:path>
              </a:pathLst>
            </a:custGeom>
            <a:solidFill>
              <a:srgbClr val="00174E"/>
            </a:solidFill>
          </p:spPr>
        </p:sp>
      </p:grpSp>
      <p:sp>
        <p:nvSpPr>
          <p:cNvPr name="Freeform 9" id="9" descr="cid:image002.jpg@01D79DAC.BBDC4630"/>
          <p:cNvSpPr/>
          <p:nvPr/>
        </p:nvSpPr>
        <p:spPr>
          <a:xfrm flipH="false" flipV="false" rot="0">
            <a:off x="15367450" y="58938"/>
            <a:ext cx="2807383" cy="553858"/>
          </a:xfrm>
          <a:custGeom>
            <a:avLst/>
            <a:gdLst/>
            <a:ahLst/>
            <a:cxnLst/>
            <a:rect r="r" b="b" t="t" l="l"/>
            <a:pathLst>
              <a:path h="553858" w="2807383">
                <a:moveTo>
                  <a:pt x="0" y="0"/>
                </a:moveTo>
                <a:lnTo>
                  <a:pt x="2807384" y="0"/>
                </a:lnTo>
                <a:lnTo>
                  <a:pt x="2807384" y="553858"/>
                </a:lnTo>
                <a:lnTo>
                  <a:pt x="0" y="5538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10436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4844594" y="9584289"/>
            <a:ext cx="2405198" cy="7969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782"/>
              </a:lnSpc>
            </a:pPr>
            <a:r>
              <a:rPr lang="en-US" sz="1650">
                <a:solidFill>
                  <a:srgbClr val="A6A6A6"/>
                </a:solidFill>
                <a:latin typeface="Gilroy Bold"/>
                <a:ea typeface="Gilroy Bold"/>
                <a:cs typeface="Gilroy Bold"/>
                <a:sym typeface="Gilroy Bold"/>
              </a:rPr>
              <a:t>Strictly Confidential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-955926" y="9593232"/>
            <a:ext cx="4529493" cy="7969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268"/>
              </a:lnSpc>
            </a:pPr>
            <a:r>
              <a:rPr lang="en-US" sz="2100">
                <a:solidFill>
                  <a:srgbClr val="ABC0E4"/>
                </a:solidFill>
                <a:latin typeface="Gilroy Bold"/>
                <a:ea typeface="Gilroy Bold"/>
                <a:cs typeface="Gilroy Bold"/>
                <a:sym typeface="Gilroy Bold"/>
              </a:rPr>
              <a:t>Enabling Mobility Solutions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56360" y="393419"/>
            <a:ext cx="12994958" cy="4930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88"/>
              </a:lnSpc>
            </a:pPr>
            <a:r>
              <a:rPr lang="en-US" sz="3600" spc="33">
                <a:solidFill>
                  <a:srgbClr val="44546A"/>
                </a:solidFill>
                <a:latin typeface="TT Rounds Condensed Bold"/>
                <a:ea typeface="TT Rounds Condensed Bold"/>
                <a:cs typeface="TT Rounds Condensed Bold"/>
                <a:sym typeface="TT Rounds Condensed Bold"/>
              </a:rPr>
              <a:t>Secondary Performance Characteristics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7427826" y="9797772"/>
            <a:ext cx="502920" cy="323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2100" spc="19">
                <a:solidFill>
                  <a:srgbClr val="000000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17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2381921" y="1268930"/>
            <a:ext cx="13524158" cy="7749140"/>
            <a:chOff x="0" y="0"/>
            <a:chExt cx="18032211" cy="10332186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8032211" cy="9647233"/>
            </a:xfrm>
            <a:custGeom>
              <a:avLst/>
              <a:gdLst/>
              <a:ahLst/>
              <a:cxnLst/>
              <a:rect r="r" b="b" t="t" l="l"/>
              <a:pathLst>
                <a:path h="9647233" w="18032211">
                  <a:moveTo>
                    <a:pt x="0" y="0"/>
                  </a:moveTo>
                  <a:lnTo>
                    <a:pt x="18032211" y="0"/>
                  </a:lnTo>
                  <a:lnTo>
                    <a:pt x="18032211" y="9647233"/>
                  </a:lnTo>
                  <a:lnTo>
                    <a:pt x="0" y="96472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sp>
          <p:nvSpPr>
            <p:cNvPr name="TextBox 16" id="16"/>
            <p:cNvSpPr txBox="true"/>
            <p:nvPr/>
          </p:nvSpPr>
          <p:spPr>
            <a:xfrm rot="0">
              <a:off x="0" y="9580558"/>
              <a:ext cx="18032211" cy="7516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759"/>
                </a:lnSpc>
              </a:pPr>
              <a:r>
                <a:rPr lang="en-US" sz="33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Modal Analysis</a:t>
              </a:r>
            </a:p>
          </p:txBody>
        </p:sp>
      </p:grp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cid:image002.jpg@01D79DAC.BBDC4630"/>
          <p:cNvSpPr/>
          <p:nvPr/>
        </p:nvSpPr>
        <p:spPr>
          <a:xfrm flipH="false" flipV="false" rot="0">
            <a:off x="15367450" y="58938"/>
            <a:ext cx="2807383" cy="553858"/>
          </a:xfrm>
          <a:custGeom>
            <a:avLst/>
            <a:gdLst/>
            <a:ahLst/>
            <a:cxnLst/>
            <a:rect r="r" b="b" t="t" l="l"/>
            <a:pathLst>
              <a:path h="553858" w="2807383">
                <a:moveTo>
                  <a:pt x="0" y="0"/>
                </a:moveTo>
                <a:lnTo>
                  <a:pt x="2807384" y="0"/>
                </a:lnTo>
                <a:lnTo>
                  <a:pt x="2807384" y="553858"/>
                </a:lnTo>
                <a:lnTo>
                  <a:pt x="0" y="5538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1043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78306" y="193346"/>
            <a:ext cx="606878" cy="752350"/>
            <a:chOff x="0" y="0"/>
            <a:chExt cx="809170" cy="100313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12700" y="12700"/>
              <a:ext cx="783717" cy="977773"/>
            </a:xfrm>
            <a:custGeom>
              <a:avLst/>
              <a:gdLst/>
              <a:ahLst/>
              <a:cxnLst/>
              <a:rect r="r" b="b" t="t" l="l"/>
              <a:pathLst>
                <a:path h="977773" w="783717">
                  <a:moveTo>
                    <a:pt x="0" y="0"/>
                  </a:moveTo>
                  <a:lnTo>
                    <a:pt x="351155" y="0"/>
                  </a:lnTo>
                  <a:lnTo>
                    <a:pt x="783717" y="488823"/>
                  </a:lnTo>
                  <a:lnTo>
                    <a:pt x="351155" y="977773"/>
                  </a:lnTo>
                  <a:lnTo>
                    <a:pt x="0" y="977773"/>
                  </a:lnTo>
                  <a:lnTo>
                    <a:pt x="432562" y="488823"/>
                  </a:lnTo>
                  <a:close/>
                </a:path>
              </a:pathLst>
            </a:custGeom>
            <a:solidFill>
              <a:srgbClr val="23B781"/>
            </a:solid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-889" y="0"/>
              <a:ext cx="811022" cy="1003173"/>
            </a:xfrm>
            <a:custGeom>
              <a:avLst/>
              <a:gdLst/>
              <a:ahLst/>
              <a:cxnLst/>
              <a:rect r="r" b="b" t="t" l="l"/>
              <a:pathLst>
                <a:path h="1003173" w="811022">
                  <a:moveTo>
                    <a:pt x="13589" y="0"/>
                  </a:moveTo>
                  <a:lnTo>
                    <a:pt x="364744" y="0"/>
                  </a:lnTo>
                  <a:cubicBezTo>
                    <a:pt x="368427" y="0"/>
                    <a:pt x="371856" y="1524"/>
                    <a:pt x="374269" y="4318"/>
                  </a:cubicBezTo>
                  <a:lnTo>
                    <a:pt x="806831" y="493141"/>
                  </a:lnTo>
                  <a:cubicBezTo>
                    <a:pt x="811022" y="497967"/>
                    <a:pt x="811022" y="505206"/>
                    <a:pt x="806831" y="510032"/>
                  </a:cubicBezTo>
                  <a:lnTo>
                    <a:pt x="374269" y="998855"/>
                  </a:lnTo>
                  <a:cubicBezTo>
                    <a:pt x="371856" y="1001522"/>
                    <a:pt x="368427" y="1003173"/>
                    <a:pt x="364744" y="1003173"/>
                  </a:cubicBezTo>
                  <a:lnTo>
                    <a:pt x="13589" y="1003173"/>
                  </a:lnTo>
                  <a:cubicBezTo>
                    <a:pt x="8636" y="1003173"/>
                    <a:pt x="4064" y="1000252"/>
                    <a:pt x="2032" y="995680"/>
                  </a:cubicBezTo>
                  <a:cubicBezTo>
                    <a:pt x="0" y="991108"/>
                    <a:pt x="762" y="985774"/>
                    <a:pt x="4064" y="982091"/>
                  </a:cubicBezTo>
                  <a:lnTo>
                    <a:pt x="436626" y="493141"/>
                  </a:lnTo>
                  <a:lnTo>
                    <a:pt x="446151" y="501523"/>
                  </a:lnTo>
                  <a:lnTo>
                    <a:pt x="436626" y="509905"/>
                  </a:lnTo>
                  <a:lnTo>
                    <a:pt x="4064" y="21082"/>
                  </a:lnTo>
                  <a:cubicBezTo>
                    <a:pt x="762" y="17399"/>
                    <a:pt x="0" y="12065"/>
                    <a:pt x="2032" y="7493"/>
                  </a:cubicBezTo>
                  <a:cubicBezTo>
                    <a:pt x="4064" y="2921"/>
                    <a:pt x="8636" y="0"/>
                    <a:pt x="13589" y="0"/>
                  </a:cubicBezTo>
                  <a:moveTo>
                    <a:pt x="13589" y="25400"/>
                  </a:moveTo>
                  <a:lnTo>
                    <a:pt x="13589" y="12700"/>
                  </a:lnTo>
                  <a:lnTo>
                    <a:pt x="23114" y="4318"/>
                  </a:lnTo>
                  <a:lnTo>
                    <a:pt x="455676" y="493141"/>
                  </a:lnTo>
                  <a:cubicBezTo>
                    <a:pt x="459867" y="497967"/>
                    <a:pt x="459867" y="505206"/>
                    <a:pt x="455676" y="510032"/>
                  </a:cubicBezTo>
                  <a:lnTo>
                    <a:pt x="23114" y="998855"/>
                  </a:lnTo>
                  <a:lnTo>
                    <a:pt x="13589" y="990473"/>
                  </a:lnTo>
                  <a:lnTo>
                    <a:pt x="13589" y="977773"/>
                  </a:lnTo>
                  <a:lnTo>
                    <a:pt x="364744" y="977773"/>
                  </a:lnTo>
                  <a:lnTo>
                    <a:pt x="364744" y="990473"/>
                  </a:lnTo>
                  <a:lnTo>
                    <a:pt x="355219" y="982091"/>
                  </a:lnTo>
                  <a:lnTo>
                    <a:pt x="787908" y="493141"/>
                  </a:lnTo>
                  <a:lnTo>
                    <a:pt x="797433" y="501523"/>
                  </a:lnTo>
                  <a:lnTo>
                    <a:pt x="787908" y="509905"/>
                  </a:lnTo>
                  <a:lnTo>
                    <a:pt x="355219" y="21082"/>
                  </a:lnTo>
                  <a:lnTo>
                    <a:pt x="364744" y="12700"/>
                  </a:lnTo>
                  <a:lnTo>
                    <a:pt x="364744" y="25400"/>
                  </a:lnTo>
                  <a:lnTo>
                    <a:pt x="13589" y="25400"/>
                  </a:lnTo>
                  <a:close/>
                </a:path>
              </a:pathLst>
            </a:custGeom>
            <a:solidFill>
              <a:srgbClr val="23B781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210912" y="193346"/>
            <a:ext cx="606878" cy="752350"/>
            <a:chOff x="0" y="0"/>
            <a:chExt cx="809170" cy="100313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12700" y="12700"/>
              <a:ext cx="783717" cy="977773"/>
            </a:xfrm>
            <a:custGeom>
              <a:avLst/>
              <a:gdLst/>
              <a:ahLst/>
              <a:cxnLst/>
              <a:rect r="r" b="b" t="t" l="l"/>
              <a:pathLst>
                <a:path h="977773" w="783717">
                  <a:moveTo>
                    <a:pt x="0" y="0"/>
                  </a:moveTo>
                  <a:lnTo>
                    <a:pt x="351155" y="0"/>
                  </a:lnTo>
                  <a:lnTo>
                    <a:pt x="783717" y="488823"/>
                  </a:lnTo>
                  <a:lnTo>
                    <a:pt x="351155" y="977773"/>
                  </a:lnTo>
                  <a:lnTo>
                    <a:pt x="0" y="977773"/>
                  </a:lnTo>
                  <a:lnTo>
                    <a:pt x="432562" y="488823"/>
                  </a:lnTo>
                  <a:close/>
                </a:path>
              </a:pathLst>
            </a:custGeom>
            <a:solidFill>
              <a:srgbClr val="00174E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-889" y="0"/>
              <a:ext cx="811022" cy="1003173"/>
            </a:xfrm>
            <a:custGeom>
              <a:avLst/>
              <a:gdLst/>
              <a:ahLst/>
              <a:cxnLst/>
              <a:rect r="r" b="b" t="t" l="l"/>
              <a:pathLst>
                <a:path h="1003173" w="811022">
                  <a:moveTo>
                    <a:pt x="13589" y="0"/>
                  </a:moveTo>
                  <a:lnTo>
                    <a:pt x="364744" y="0"/>
                  </a:lnTo>
                  <a:cubicBezTo>
                    <a:pt x="368427" y="0"/>
                    <a:pt x="371856" y="1524"/>
                    <a:pt x="374269" y="4318"/>
                  </a:cubicBezTo>
                  <a:lnTo>
                    <a:pt x="806831" y="493141"/>
                  </a:lnTo>
                  <a:cubicBezTo>
                    <a:pt x="811022" y="497967"/>
                    <a:pt x="811022" y="505206"/>
                    <a:pt x="806831" y="510032"/>
                  </a:cubicBezTo>
                  <a:lnTo>
                    <a:pt x="374269" y="998855"/>
                  </a:lnTo>
                  <a:cubicBezTo>
                    <a:pt x="371856" y="1001522"/>
                    <a:pt x="368427" y="1003173"/>
                    <a:pt x="364744" y="1003173"/>
                  </a:cubicBezTo>
                  <a:lnTo>
                    <a:pt x="13589" y="1003173"/>
                  </a:lnTo>
                  <a:cubicBezTo>
                    <a:pt x="8636" y="1003173"/>
                    <a:pt x="4064" y="1000252"/>
                    <a:pt x="2032" y="995680"/>
                  </a:cubicBezTo>
                  <a:cubicBezTo>
                    <a:pt x="0" y="991108"/>
                    <a:pt x="762" y="985774"/>
                    <a:pt x="4064" y="982091"/>
                  </a:cubicBezTo>
                  <a:lnTo>
                    <a:pt x="436626" y="493141"/>
                  </a:lnTo>
                  <a:lnTo>
                    <a:pt x="446151" y="501523"/>
                  </a:lnTo>
                  <a:lnTo>
                    <a:pt x="436626" y="509905"/>
                  </a:lnTo>
                  <a:lnTo>
                    <a:pt x="4064" y="21082"/>
                  </a:lnTo>
                  <a:cubicBezTo>
                    <a:pt x="762" y="17399"/>
                    <a:pt x="0" y="12065"/>
                    <a:pt x="2032" y="7493"/>
                  </a:cubicBezTo>
                  <a:cubicBezTo>
                    <a:pt x="4064" y="2921"/>
                    <a:pt x="8636" y="0"/>
                    <a:pt x="13589" y="0"/>
                  </a:cubicBezTo>
                  <a:moveTo>
                    <a:pt x="13589" y="25400"/>
                  </a:moveTo>
                  <a:lnTo>
                    <a:pt x="13589" y="12700"/>
                  </a:lnTo>
                  <a:lnTo>
                    <a:pt x="23114" y="4318"/>
                  </a:lnTo>
                  <a:lnTo>
                    <a:pt x="455676" y="493141"/>
                  </a:lnTo>
                  <a:cubicBezTo>
                    <a:pt x="459867" y="497967"/>
                    <a:pt x="459867" y="505206"/>
                    <a:pt x="455676" y="510032"/>
                  </a:cubicBezTo>
                  <a:lnTo>
                    <a:pt x="23114" y="998855"/>
                  </a:lnTo>
                  <a:lnTo>
                    <a:pt x="13589" y="990473"/>
                  </a:lnTo>
                  <a:lnTo>
                    <a:pt x="13589" y="977773"/>
                  </a:lnTo>
                  <a:lnTo>
                    <a:pt x="364744" y="977773"/>
                  </a:lnTo>
                  <a:lnTo>
                    <a:pt x="364744" y="990473"/>
                  </a:lnTo>
                  <a:lnTo>
                    <a:pt x="355219" y="982091"/>
                  </a:lnTo>
                  <a:lnTo>
                    <a:pt x="787908" y="493141"/>
                  </a:lnTo>
                  <a:lnTo>
                    <a:pt x="797433" y="501523"/>
                  </a:lnTo>
                  <a:lnTo>
                    <a:pt x="787908" y="509905"/>
                  </a:lnTo>
                  <a:lnTo>
                    <a:pt x="355219" y="21082"/>
                  </a:lnTo>
                  <a:lnTo>
                    <a:pt x="364744" y="12700"/>
                  </a:lnTo>
                  <a:lnTo>
                    <a:pt x="364744" y="25400"/>
                  </a:lnTo>
                  <a:lnTo>
                    <a:pt x="13589" y="25400"/>
                  </a:lnTo>
                  <a:close/>
                </a:path>
              </a:pathLst>
            </a:custGeom>
            <a:solidFill>
              <a:srgbClr val="00174E"/>
            </a:solidFill>
          </p:spPr>
        </p:sp>
      </p:grpSp>
      <p:sp>
        <p:nvSpPr>
          <p:cNvPr name="Freeform 9" id="9" descr="cid:image002.jpg@01D79DAC.BBDC4630"/>
          <p:cNvSpPr/>
          <p:nvPr/>
        </p:nvSpPr>
        <p:spPr>
          <a:xfrm flipH="false" flipV="false" rot="0">
            <a:off x="15367450" y="58938"/>
            <a:ext cx="2807383" cy="553858"/>
          </a:xfrm>
          <a:custGeom>
            <a:avLst/>
            <a:gdLst/>
            <a:ahLst/>
            <a:cxnLst/>
            <a:rect r="r" b="b" t="t" l="l"/>
            <a:pathLst>
              <a:path h="553858" w="2807383">
                <a:moveTo>
                  <a:pt x="0" y="0"/>
                </a:moveTo>
                <a:lnTo>
                  <a:pt x="2807384" y="0"/>
                </a:lnTo>
                <a:lnTo>
                  <a:pt x="2807384" y="553858"/>
                </a:lnTo>
                <a:lnTo>
                  <a:pt x="0" y="5538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10436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4579652" y="945696"/>
            <a:ext cx="9128696" cy="4680333"/>
          </a:xfrm>
          <a:custGeom>
            <a:avLst/>
            <a:gdLst/>
            <a:ahLst/>
            <a:cxnLst/>
            <a:rect r="r" b="b" t="t" l="l"/>
            <a:pathLst>
              <a:path h="4680333" w="9128696">
                <a:moveTo>
                  <a:pt x="0" y="0"/>
                </a:moveTo>
                <a:lnTo>
                  <a:pt x="9128696" y="0"/>
                </a:lnTo>
                <a:lnTo>
                  <a:pt x="9128696" y="4680333"/>
                </a:lnTo>
                <a:lnTo>
                  <a:pt x="0" y="468033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3844234" y="5835579"/>
            <a:ext cx="10599533" cy="3716950"/>
          </a:xfrm>
          <a:custGeom>
            <a:avLst/>
            <a:gdLst/>
            <a:ahLst/>
            <a:cxnLst/>
            <a:rect r="r" b="b" t="t" l="l"/>
            <a:pathLst>
              <a:path h="3716950" w="10599533">
                <a:moveTo>
                  <a:pt x="0" y="0"/>
                </a:moveTo>
                <a:lnTo>
                  <a:pt x="10599532" y="0"/>
                </a:lnTo>
                <a:lnTo>
                  <a:pt x="10599532" y="3716950"/>
                </a:lnTo>
                <a:lnTo>
                  <a:pt x="0" y="37169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4844594" y="9584289"/>
            <a:ext cx="2405198" cy="7969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782"/>
              </a:lnSpc>
            </a:pPr>
            <a:r>
              <a:rPr lang="en-US" sz="1650">
                <a:solidFill>
                  <a:srgbClr val="A6A6A6"/>
                </a:solidFill>
                <a:latin typeface="Gilroy Bold"/>
                <a:ea typeface="Gilroy Bold"/>
                <a:cs typeface="Gilroy Bold"/>
                <a:sym typeface="Gilroy Bold"/>
              </a:rPr>
              <a:t>Strictly Confidential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-955926" y="9593232"/>
            <a:ext cx="4529493" cy="7969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268"/>
              </a:lnSpc>
            </a:pPr>
            <a:r>
              <a:rPr lang="en-US" sz="2100">
                <a:solidFill>
                  <a:srgbClr val="ABC0E4"/>
                </a:solidFill>
                <a:latin typeface="Gilroy Bold"/>
                <a:ea typeface="Gilroy Bold"/>
                <a:cs typeface="Gilroy Bold"/>
                <a:sym typeface="Gilroy Bold"/>
              </a:rPr>
              <a:t>Enabling Mobility Solutions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56360" y="393419"/>
            <a:ext cx="12994958" cy="4930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88"/>
              </a:lnSpc>
            </a:pPr>
            <a:r>
              <a:rPr lang="en-US" sz="3600" spc="33">
                <a:solidFill>
                  <a:srgbClr val="44546A"/>
                </a:solidFill>
                <a:latin typeface="TT Rounds Condensed Bold"/>
                <a:ea typeface="TT Rounds Condensed Bold"/>
                <a:cs typeface="TT Rounds Condensed Bold"/>
                <a:sym typeface="TT Rounds Condensed Bold"/>
              </a:rPr>
              <a:t>10 Pole vs 8 Pole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7427826" y="9797772"/>
            <a:ext cx="502920" cy="323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2100" spc="19">
                <a:solidFill>
                  <a:srgbClr val="000000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18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cid:image002.jpg@01D79DAC.BBDC4630"/>
          <p:cNvSpPr/>
          <p:nvPr/>
        </p:nvSpPr>
        <p:spPr>
          <a:xfrm flipH="false" flipV="false" rot="0">
            <a:off x="15367450" y="58938"/>
            <a:ext cx="2807383" cy="553858"/>
          </a:xfrm>
          <a:custGeom>
            <a:avLst/>
            <a:gdLst/>
            <a:ahLst/>
            <a:cxnLst/>
            <a:rect r="r" b="b" t="t" l="l"/>
            <a:pathLst>
              <a:path h="553858" w="2807383">
                <a:moveTo>
                  <a:pt x="0" y="0"/>
                </a:moveTo>
                <a:lnTo>
                  <a:pt x="2807384" y="0"/>
                </a:lnTo>
                <a:lnTo>
                  <a:pt x="2807384" y="553858"/>
                </a:lnTo>
                <a:lnTo>
                  <a:pt x="0" y="5538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1043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1797712" y="2566391"/>
            <a:ext cx="7139477" cy="5081999"/>
            <a:chOff x="0" y="0"/>
            <a:chExt cx="9519303" cy="6775998"/>
          </a:xfrm>
        </p:grpSpPr>
        <p:grpSp>
          <p:nvGrpSpPr>
            <p:cNvPr name="Group 4" id="4"/>
            <p:cNvGrpSpPr/>
            <p:nvPr/>
          </p:nvGrpSpPr>
          <p:grpSpPr>
            <a:xfrm rot="-1554996">
              <a:off x="540602" y="1338094"/>
              <a:ext cx="7066500" cy="4099810"/>
              <a:chOff x="0" y="0"/>
              <a:chExt cx="7066500" cy="4099810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12700" y="12700"/>
                <a:ext cx="7041134" cy="4074414"/>
              </a:xfrm>
              <a:custGeom>
                <a:avLst/>
                <a:gdLst/>
                <a:ahLst/>
                <a:cxnLst/>
                <a:rect r="r" b="b" t="t" l="l"/>
                <a:pathLst>
                  <a:path h="4074414" w="7041134">
                    <a:moveTo>
                      <a:pt x="0" y="4074414"/>
                    </a:moveTo>
                    <a:lnTo>
                      <a:pt x="3520567" y="0"/>
                    </a:lnTo>
                    <a:lnTo>
                      <a:pt x="7041134" y="4074414"/>
                    </a:lnTo>
                    <a:close/>
                  </a:path>
                </a:pathLst>
              </a:custGeom>
              <a:solidFill>
                <a:srgbClr val="23B781"/>
              </a:solidFill>
            </p:spPr>
          </p:sp>
          <p:sp>
            <p:nvSpPr>
              <p:cNvPr name="Freeform 6" id="6"/>
              <p:cNvSpPr/>
              <p:nvPr/>
            </p:nvSpPr>
            <p:spPr>
              <a:xfrm flipH="false" flipV="false" rot="0">
                <a:off x="-889" y="0"/>
                <a:ext cx="7068312" cy="4099814"/>
              </a:xfrm>
              <a:custGeom>
                <a:avLst/>
                <a:gdLst/>
                <a:ahLst/>
                <a:cxnLst/>
                <a:rect r="r" b="b" t="t" l="l"/>
                <a:pathLst>
                  <a:path h="4099814" w="7068312">
                    <a:moveTo>
                      <a:pt x="3937" y="4078859"/>
                    </a:moveTo>
                    <a:lnTo>
                      <a:pt x="3524504" y="4445"/>
                    </a:lnTo>
                    <a:cubicBezTo>
                      <a:pt x="3526917" y="1651"/>
                      <a:pt x="3530473" y="0"/>
                      <a:pt x="3534156" y="0"/>
                    </a:cubicBezTo>
                    <a:cubicBezTo>
                      <a:pt x="3537839" y="0"/>
                      <a:pt x="3541395" y="1651"/>
                      <a:pt x="3543808" y="4445"/>
                    </a:cubicBezTo>
                    <a:lnTo>
                      <a:pt x="7064248" y="4078859"/>
                    </a:lnTo>
                    <a:cubicBezTo>
                      <a:pt x="7067550" y="4082669"/>
                      <a:pt x="7068312" y="4087876"/>
                      <a:pt x="7066153" y="4092448"/>
                    </a:cubicBezTo>
                    <a:cubicBezTo>
                      <a:pt x="7063994" y="4097020"/>
                      <a:pt x="7059549" y="4099814"/>
                      <a:pt x="7054596" y="4099814"/>
                    </a:cubicBezTo>
                    <a:lnTo>
                      <a:pt x="13589" y="4099814"/>
                    </a:lnTo>
                    <a:cubicBezTo>
                      <a:pt x="8636" y="4099814"/>
                      <a:pt x="4064" y="4096893"/>
                      <a:pt x="2032" y="4092448"/>
                    </a:cubicBezTo>
                    <a:cubicBezTo>
                      <a:pt x="0" y="4088003"/>
                      <a:pt x="762" y="4082669"/>
                      <a:pt x="3937" y="4078859"/>
                    </a:cubicBezTo>
                    <a:moveTo>
                      <a:pt x="23114" y="4095496"/>
                    </a:moveTo>
                    <a:lnTo>
                      <a:pt x="13589" y="4087114"/>
                    </a:lnTo>
                    <a:lnTo>
                      <a:pt x="13589" y="4074414"/>
                    </a:lnTo>
                    <a:lnTo>
                      <a:pt x="7054723" y="4074414"/>
                    </a:lnTo>
                    <a:lnTo>
                      <a:pt x="7054723" y="4087114"/>
                    </a:lnTo>
                    <a:lnTo>
                      <a:pt x="7045071" y="4095369"/>
                    </a:lnTo>
                    <a:lnTo>
                      <a:pt x="3524504" y="20955"/>
                    </a:lnTo>
                    <a:lnTo>
                      <a:pt x="3534156" y="12700"/>
                    </a:lnTo>
                    <a:lnTo>
                      <a:pt x="3543808" y="20955"/>
                    </a:lnTo>
                    <a:lnTo>
                      <a:pt x="23241" y="4095369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7" id="7"/>
            <p:cNvGrpSpPr/>
            <p:nvPr/>
          </p:nvGrpSpPr>
          <p:grpSpPr>
            <a:xfrm rot="1026011">
              <a:off x="1254461" y="1048596"/>
              <a:ext cx="7791954" cy="4387934"/>
              <a:chOff x="0" y="0"/>
              <a:chExt cx="7791954" cy="4387934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-889" y="0"/>
                <a:ext cx="7793863" cy="4387850"/>
              </a:xfrm>
              <a:custGeom>
                <a:avLst/>
                <a:gdLst/>
                <a:ahLst/>
                <a:cxnLst/>
                <a:rect r="r" b="b" t="t" l="l"/>
                <a:pathLst>
                  <a:path h="4387850" w="7793863">
                    <a:moveTo>
                      <a:pt x="4064" y="4366768"/>
                    </a:moveTo>
                    <a:lnTo>
                      <a:pt x="3887343" y="4318"/>
                    </a:lnTo>
                    <a:cubicBezTo>
                      <a:pt x="3889756" y="1651"/>
                      <a:pt x="3893185" y="0"/>
                      <a:pt x="3896868" y="0"/>
                    </a:cubicBezTo>
                    <a:cubicBezTo>
                      <a:pt x="3900551" y="0"/>
                      <a:pt x="3903980" y="1524"/>
                      <a:pt x="3906393" y="4318"/>
                    </a:cubicBezTo>
                    <a:lnTo>
                      <a:pt x="7789672" y="4366768"/>
                    </a:lnTo>
                    <a:cubicBezTo>
                      <a:pt x="7792974" y="4370451"/>
                      <a:pt x="7793863" y="4375785"/>
                      <a:pt x="7791831" y="4380357"/>
                    </a:cubicBezTo>
                    <a:cubicBezTo>
                      <a:pt x="7789799" y="4384929"/>
                      <a:pt x="7785227" y="4387850"/>
                      <a:pt x="7780274" y="4387850"/>
                    </a:cubicBezTo>
                    <a:lnTo>
                      <a:pt x="13589" y="4387850"/>
                    </a:lnTo>
                    <a:cubicBezTo>
                      <a:pt x="8636" y="4387850"/>
                      <a:pt x="4064" y="4384929"/>
                      <a:pt x="2032" y="4380357"/>
                    </a:cubicBezTo>
                    <a:cubicBezTo>
                      <a:pt x="0" y="4375785"/>
                      <a:pt x="762" y="4370451"/>
                      <a:pt x="4191" y="4366768"/>
                    </a:cubicBezTo>
                    <a:moveTo>
                      <a:pt x="23114" y="4383659"/>
                    </a:moveTo>
                    <a:lnTo>
                      <a:pt x="13589" y="4375277"/>
                    </a:lnTo>
                    <a:lnTo>
                      <a:pt x="13589" y="4362577"/>
                    </a:lnTo>
                    <a:lnTo>
                      <a:pt x="7780147" y="4362577"/>
                    </a:lnTo>
                    <a:lnTo>
                      <a:pt x="7780147" y="4375277"/>
                    </a:lnTo>
                    <a:lnTo>
                      <a:pt x="7770622" y="4383659"/>
                    </a:lnTo>
                    <a:lnTo>
                      <a:pt x="3887343" y="21082"/>
                    </a:lnTo>
                    <a:lnTo>
                      <a:pt x="3896868" y="12700"/>
                    </a:lnTo>
                    <a:lnTo>
                      <a:pt x="3906393" y="21082"/>
                    </a:lnTo>
                    <a:lnTo>
                      <a:pt x="23114" y="4383659"/>
                    </a:lnTo>
                    <a:close/>
                  </a:path>
                </a:pathLst>
              </a:custGeom>
              <a:solidFill>
                <a:srgbClr val="00174E"/>
              </a:solidFill>
            </p:spPr>
          </p:sp>
        </p:grpSp>
      </p:grpSp>
      <p:sp>
        <p:nvSpPr>
          <p:cNvPr name="TextBox 9" id="9"/>
          <p:cNvSpPr txBox="true"/>
          <p:nvPr/>
        </p:nvSpPr>
        <p:spPr>
          <a:xfrm rot="0">
            <a:off x="-955926" y="9593232"/>
            <a:ext cx="4529493" cy="7969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268"/>
              </a:lnSpc>
            </a:pPr>
            <a:r>
              <a:rPr lang="en-US" sz="2100">
                <a:solidFill>
                  <a:srgbClr val="ABC0E4"/>
                </a:solidFill>
                <a:latin typeface="Gilroy Bold"/>
                <a:ea typeface="Gilroy Bold"/>
                <a:cs typeface="Gilroy Bold"/>
                <a:sym typeface="Gilroy Bold"/>
              </a:rPr>
              <a:t>Enabling Mobility Solutions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844594" y="9621034"/>
            <a:ext cx="2405198" cy="7969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782"/>
              </a:lnSpc>
            </a:pPr>
            <a:r>
              <a:rPr lang="en-US" sz="1650">
                <a:solidFill>
                  <a:srgbClr val="A6A6A6"/>
                </a:solidFill>
                <a:latin typeface="Gilroy Bold"/>
                <a:ea typeface="Gilroy Bold"/>
                <a:cs typeface="Gilroy Bold"/>
                <a:sym typeface="Gilroy Bold"/>
              </a:rPr>
              <a:t>Strictly Confidential</a:t>
            </a:r>
          </a:p>
        </p:txBody>
      </p:sp>
      <p:sp>
        <p:nvSpPr>
          <p:cNvPr name="Freeform 11" id="11" descr="cid:image002.jpg@01D79DAC.BBDC4630"/>
          <p:cNvSpPr/>
          <p:nvPr/>
        </p:nvSpPr>
        <p:spPr>
          <a:xfrm flipH="false" flipV="false" rot="0">
            <a:off x="15367450" y="58938"/>
            <a:ext cx="2807383" cy="553858"/>
          </a:xfrm>
          <a:custGeom>
            <a:avLst/>
            <a:gdLst/>
            <a:ahLst/>
            <a:cxnLst/>
            <a:rect r="r" b="b" t="t" l="l"/>
            <a:pathLst>
              <a:path h="553858" w="2807383">
                <a:moveTo>
                  <a:pt x="0" y="0"/>
                </a:moveTo>
                <a:lnTo>
                  <a:pt x="2807384" y="0"/>
                </a:lnTo>
                <a:lnTo>
                  <a:pt x="2807384" y="553858"/>
                </a:lnTo>
                <a:lnTo>
                  <a:pt x="0" y="5538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10436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597351" y="537549"/>
            <a:ext cx="2976216" cy="8870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Contents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07375" y="2775559"/>
            <a:ext cx="9808498" cy="53809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9" indent="-367030" lvl="1">
              <a:lnSpc>
                <a:spcPts val="4759"/>
              </a:lnSpc>
              <a:buAutoNum type="arabicPeriod" startAt="1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Powertrain Sizing and Assumptions</a:t>
            </a:r>
          </a:p>
          <a:p>
            <a:pPr algn="l">
              <a:lnSpc>
                <a:spcPts val="4759"/>
              </a:lnSpc>
            </a:pP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  2. 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Design Parameters and Sensitivity Analysis</a:t>
            </a:r>
          </a:p>
          <a:p>
            <a:pPr algn="l">
              <a:lnSpc>
                <a:spcPts val="4759"/>
              </a:lnSpc>
            </a:pP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  3. 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Design Simulation and Validation</a:t>
            </a:r>
          </a:p>
          <a:p>
            <a:pPr algn="l">
              <a:lnSpc>
                <a:spcPts val="4759"/>
              </a:lnSpc>
            </a:pP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  4. 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Performance Analysis and Validation</a:t>
            </a:r>
          </a:p>
          <a:p>
            <a:pPr algn="l">
              <a:lnSpc>
                <a:spcPts val="4759"/>
              </a:lnSpc>
            </a:pP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  5. 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Conclusion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cid:image002.jpg@01D79DAC.BBDC4630"/>
          <p:cNvSpPr/>
          <p:nvPr/>
        </p:nvSpPr>
        <p:spPr>
          <a:xfrm flipH="false" flipV="false" rot="0">
            <a:off x="15367450" y="58938"/>
            <a:ext cx="2807383" cy="553858"/>
          </a:xfrm>
          <a:custGeom>
            <a:avLst/>
            <a:gdLst/>
            <a:ahLst/>
            <a:cxnLst/>
            <a:rect r="r" b="b" t="t" l="l"/>
            <a:pathLst>
              <a:path h="553858" w="2807383">
                <a:moveTo>
                  <a:pt x="0" y="0"/>
                </a:moveTo>
                <a:lnTo>
                  <a:pt x="2807384" y="0"/>
                </a:lnTo>
                <a:lnTo>
                  <a:pt x="2807384" y="553858"/>
                </a:lnTo>
                <a:lnTo>
                  <a:pt x="0" y="5538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10436"/>
            </a:stretch>
          </a:blipFill>
        </p:spPr>
      </p:sp>
      <p:sp>
        <p:nvSpPr>
          <p:cNvPr name="Freeform 3" id="3" descr="Diagram  Description automatically generated"/>
          <p:cNvSpPr/>
          <p:nvPr/>
        </p:nvSpPr>
        <p:spPr>
          <a:xfrm flipH="false" flipV="false" rot="0">
            <a:off x="-19050" y="0"/>
            <a:ext cx="18337814" cy="10287000"/>
          </a:xfrm>
          <a:custGeom>
            <a:avLst/>
            <a:gdLst/>
            <a:ahLst/>
            <a:cxnLst/>
            <a:rect r="r" b="b" t="t" l="l"/>
            <a:pathLst>
              <a:path h="10287000" w="18337814">
                <a:moveTo>
                  <a:pt x="0" y="0"/>
                </a:moveTo>
                <a:lnTo>
                  <a:pt x="18337814" y="0"/>
                </a:lnTo>
                <a:lnTo>
                  <a:pt x="1833781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375" t="-3125" r="-3806" b="-2343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-955926" y="9593232"/>
            <a:ext cx="4529493" cy="7969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268"/>
              </a:lnSpc>
            </a:pPr>
            <a:r>
              <a:rPr lang="en-US" sz="2100">
                <a:solidFill>
                  <a:srgbClr val="ABC0E4"/>
                </a:solidFill>
                <a:latin typeface="Gilroy Bold"/>
                <a:ea typeface="Gilroy Bold"/>
                <a:cs typeface="Gilroy Bold"/>
                <a:sym typeface="Gilroy Bold"/>
              </a:rPr>
              <a:t>Enabling Mobility Solutions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656862" y="9828831"/>
            <a:ext cx="8004852" cy="472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 spc="25">
                <a:solidFill>
                  <a:srgbClr val="1F497D"/>
                </a:solidFill>
                <a:latin typeface="TT Rounds Condensed Bold"/>
                <a:ea typeface="TT Rounds Condensed Bold"/>
                <a:cs typeface="TT Rounds Condensed Bold"/>
                <a:sym typeface="TT Rounds Condensed Bold"/>
              </a:rPr>
              <a:t>TACO Prestolite Electric Pvt Ltd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4844594" y="9680668"/>
            <a:ext cx="2405198" cy="7969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782"/>
              </a:lnSpc>
            </a:pPr>
            <a:r>
              <a:rPr lang="en-US" sz="1650">
                <a:solidFill>
                  <a:srgbClr val="A6A6A6"/>
                </a:solidFill>
                <a:latin typeface="Gilroy Bold"/>
                <a:ea typeface="Gilroy Bold"/>
                <a:cs typeface="Gilroy Bold"/>
                <a:sym typeface="Gilroy Bold"/>
              </a:rPr>
              <a:t>Strictly Confidential</a:t>
            </a:r>
          </a:p>
        </p:txBody>
      </p:sp>
      <p:sp>
        <p:nvSpPr>
          <p:cNvPr name="Freeform 7" id="7" descr="cid:image002.jpg@01D79DAC.BBDC4630"/>
          <p:cNvSpPr/>
          <p:nvPr/>
        </p:nvSpPr>
        <p:spPr>
          <a:xfrm flipH="false" flipV="false" rot="0">
            <a:off x="15367450" y="58938"/>
            <a:ext cx="2807383" cy="553858"/>
          </a:xfrm>
          <a:custGeom>
            <a:avLst/>
            <a:gdLst/>
            <a:ahLst/>
            <a:cxnLst/>
            <a:rect r="r" b="b" t="t" l="l"/>
            <a:pathLst>
              <a:path h="553858" w="2807383">
                <a:moveTo>
                  <a:pt x="0" y="0"/>
                </a:moveTo>
                <a:lnTo>
                  <a:pt x="2807384" y="0"/>
                </a:lnTo>
                <a:lnTo>
                  <a:pt x="2807384" y="553858"/>
                </a:lnTo>
                <a:lnTo>
                  <a:pt x="0" y="5538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10436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91440" y="3627629"/>
            <a:ext cx="18105120" cy="18111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76"/>
              </a:lnSpc>
            </a:pPr>
            <a:r>
              <a:rPr lang="en-US" sz="7200">
                <a:solidFill>
                  <a:srgbClr val="000000"/>
                </a:solidFill>
                <a:latin typeface="Gilroy Bold"/>
                <a:ea typeface="Gilroy Bold"/>
                <a:cs typeface="Gilroy Bold"/>
                <a:sym typeface="Gilroy Bold"/>
              </a:rPr>
              <a:t>Thank You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7829582" y="9766584"/>
            <a:ext cx="502920" cy="323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2100" spc="19">
                <a:solidFill>
                  <a:srgbClr val="000000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19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cid:image002.jpg@01D79DAC.BBDC4630"/>
          <p:cNvSpPr/>
          <p:nvPr/>
        </p:nvSpPr>
        <p:spPr>
          <a:xfrm flipH="false" flipV="false" rot="0">
            <a:off x="15367450" y="58938"/>
            <a:ext cx="2807383" cy="553858"/>
          </a:xfrm>
          <a:custGeom>
            <a:avLst/>
            <a:gdLst/>
            <a:ahLst/>
            <a:cxnLst/>
            <a:rect r="r" b="b" t="t" l="l"/>
            <a:pathLst>
              <a:path h="553858" w="2807383">
                <a:moveTo>
                  <a:pt x="0" y="0"/>
                </a:moveTo>
                <a:lnTo>
                  <a:pt x="2807384" y="0"/>
                </a:lnTo>
                <a:lnTo>
                  <a:pt x="2807384" y="553858"/>
                </a:lnTo>
                <a:lnTo>
                  <a:pt x="0" y="5538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1043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78306" y="193346"/>
            <a:ext cx="606878" cy="752350"/>
            <a:chOff x="0" y="0"/>
            <a:chExt cx="809170" cy="100313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12700" y="12700"/>
              <a:ext cx="783717" cy="977773"/>
            </a:xfrm>
            <a:custGeom>
              <a:avLst/>
              <a:gdLst/>
              <a:ahLst/>
              <a:cxnLst/>
              <a:rect r="r" b="b" t="t" l="l"/>
              <a:pathLst>
                <a:path h="977773" w="783717">
                  <a:moveTo>
                    <a:pt x="0" y="0"/>
                  </a:moveTo>
                  <a:lnTo>
                    <a:pt x="351155" y="0"/>
                  </a:lnTo>
                  <a:lnTo>
                    <a:pt x="783717" y="488823"/>
                  </a:lnTo>
                  <a:lnTo>
                    <a:pt x="351155" y="977773"/>
                  </a:lnTo>
                  <a:lnTo>
                    <a:pt x="0" y="977773"/>
                  </a:lnTo>
                  <a:lnTo>
                    <a:pt x="432562" y="488823"/>
                  </a:lnTo>
                  <a:close/>
                </a:path>
              </a:pathLst>
            </a:custGeom>
            <a:solidFill>
              <a:srgbClr val="23B781"/>
            </a:solid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-889" y="0"/>
              <a:ext cx="811022" cy="1003173"/>
            </a:xfrm>
            <a:custGeom>
              <a:avLst/>
              <a:gdLst/>
              <a:ahLst/>
              <a:cxnLst/>
              <a:rect r="r" b="b" t="t" l="l"/>
              <a:pathLst>
                <a:path h="1003173" w="811022">
                  <a:moveTo>
                    <a:pt x="13589" y="0"/>
                  </a:moveTo>
                  <a:lnTo>
                    <a:pt x="364744" y="0"/>
                  </a:lnTo>
                  <a:cubicBezTo>
                    <a:pt x="368427" y="0"/>
                    <a:pt x="371856" y="1524"/>
                    <a:pt x="374269" y="4318"/>
                  </a:cubicBezTo>
                  <a:lnTo>
                    <a:pt x="806831" y="493141"/>
                  </a:lnTo>
                  <a:cubicBezTo>
                    <a:pt x="811022" y="497967"/>
                    <a:pt x="811022" y="505206"/>
                    <a:pt x="806831" y="510032"/>
                  </a:cubicBezTo>
                  <a:lnTo>
                    <a:pt x="374269" y="998855"/>
                  </a:lnTo>
                  <a:cubicBezTo>
                    <a:pt x="371856" y="1001522"/>
                    <a:pt x="368427" y="1003173"/>
                    <a:pt x="364744" y="1003173"/>
                  </a:cubicBezTo>
                  <a:lnTo>
                    <a:pt x="13589" y="1003173"/>
                  </a:lnTo>
                  <a:cubicBezTo>
                    <a:pt x="8636" y="1003173"/>
                    <a:pt x="4064" y="1000252"/>
                    <a:pt x="2032" y="995680"/>
                  </a:cubicBezTo>
                  <a:cubicBezTo>
                    <a:pt x="0" y="991108"/>
                    <a:pt x="762" y="985774"/>
                    <a:pt x="4064" y="982091"/>
                  </a:cubicBezTo>
                  <a:lnTo>
                    <a:pt x="436626" y="493141"/>
                  </a:lnTo>
                  <a:lnTo>
                    <a:pt x="446151" y="501523"/>
                  </a:lnTo>
                  <a:lnTo>
                    <a:pt x="436626" y="509905"/>
                  </a:lnTo>
                  <a:lnTo>
                    <a:pt x="4064" y="21082"/>
                  </a:lnTo>
                  <a:cubicBezTo>
                    <a:pt x="762" y="17399"/>
                    <a:pt x="0" y="12065"/>
                    <a:pt x="2032" y="7493"/>
                  </a:cubicBezTo>
                  <a:cubicBezTo>
                    <a:pt x="4064" y="2921"/>
                    <a:pt x="8636" y="0"/>
                    <a:pt x="13589" y="0"/>
                  </a:cubicBezTo>
                  <a:moveTo>
                    <a:pt x="13589" y="25400"/>
                  </a:moveTo>
                  <a:lnTo>
                    <a:pt x="13589" y="12700"/>
                  </a:lnTo>
                  <a:lnTo>
                    <a:pt x="23114" y="4318"/>
                  </a:lnTo>
                  <a:lnTo>
                    <a:pt x="455676" y="493141"/>
                  </a:lnTo>
                  <a:cubicBezTo>
                    <a:pt x="459867" y="497967"/>
                    <a:pt x="459867" y="505206"/>
                    <a:pt x="455676" y="510032"/>
                  </a:cubicBezTo>
                  <a:lnTo>
                    <a:pt x="23114" y="998855"/>
                  </a:lnTo>
                  <a:lnTo>
                    <a:pt x="13589" y="990473"/>
                  </a:lnTo>
                  <a:lnTo>
                    <a:pt x="13589" y="977773"/>
                  </a:lnTo>
                  <a:lnTo>
                    <a:pt x="364744" y="977773"/>
                  </a:lnTo>
                  <a:lnTo>
                    <a:pt x="364744" y="990473"/>
                  </a:lnTo>
                  <a:lnTo>
                    <a:pt x="355219" y="982091"/>
                  </a:lnTo>
                  <a:lnTo>
                    <a:pt x="787908" y="493141"/>
                  </a:lnTo>
                  <a:lnTo>
                    <a:pt x="797433" y="501523"/>
                  </a:lnTo>
                  <a:lnTo>
                    <a:pt x="787908" y="509905"/>
                  </a:lnTo>
                  <a:lnTo>
                    <a:pt x="355219" y="21082"/>
                  </a:lnTo>
                  <a:lnTo>
                    <a:pt x="364744" y="12700"/>
                  </a:lnTo>
                  <a:lnTo>
                    <a:pt x="364744" y="25400"/>
                  </a:lnTo>
                  <a:lnTo>
                    <a:pt x="13589" y="25400"/>
                  </a:lnTo>
                  <a:close/>
                </a:path>
              </a:pathLst>
            </a:custGeom>
            <a:solidFill>
              <a:srgbClr val="23B781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210912" y="193346"/>
            <a:ext cx="606878" cy="752350"/>
            <a:chOff x="0" y="0"/>
            <a:chExt cx="809170" cy="100313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12700" y="12700"/>
              <a:ext cx="783717" cy="977773"/>
            </a:xfrm>
            <a:custGeom>
              <a:avLst/>
              <a:gdLst/>
              <a:ahLst/>
              <a:cxnLst/>
              <a:rect r="r" b="b" t="t" l="l"/>
              <a:pathLst>
                <a:path h="977773" w="783717">
                  <a:moveTo>
                    <a:pt x="0" y="0"/>
                  </a:moveTo>
                  <a:lnTo>
                    <a:pt x="351155" y="0"/>
                  </a:lnTo>
                  <a:lnTo>
                    <a:pt x="783717" y="488823"/>
                  </a:lnTo>
                  <a:lnTo>
                    <a:pt x="351155" y="977773"/>
                  </a:lnTo>
                  <a:lnTo>
                    <a:pt x="0" y="977773"/>
                  </a:lnTo>
                  <a:lnTo>
                    <a:pt x="432562" y="488823"/>
                  </a:lnTo>
                  <a:close/>
                </a:path>
              </a:pathLst>
            </a:custGeom>
            <a:solidFill>
              <a:srgbClr val="00174E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-889" y="0"/>
              <a:ext cx="811022" cy="1003173"/>
            </a:xfrm>
            <a:custGeom>
              <a:avLst/>
              <a:gdLst/>
              <a:ahLst/>
              <a:cxnLst/>
              <a:rect r="r" b="b" t="t" l="l"/>
              <a:pathLst>
                <a:path h="1003173" w="811022">
                  <a:moveTo>
                    <a:pt x="13589" y="0"/>
                  </a:moveTo>
                  <a:lnTo>
                    <a:pt x="364744" y="0"/>
                  </a:lnTo>
                  <a:cubicBezTo>
                    <a:pt x="368427" y="0"/>
                    <a:pt x="371856" y="1524"/>
                    <a:pt x="374269" y="4318"/>
                  </a:cubicBezTo>
                  <a:lnTo>
                    <a:pt x="806831" y="493141"/>
                  </a:lnTo>
                  <a:cubicBezTo>
                    <a:pt x="811022" y="497967"/>
                    <a:pt x="811022" y="505206"/>
                    <a:pt x="806831" y="510032"/>
                  </a:cubicBezTo>
                  <a:lnTo>
                    <a:pt x="374269" y="998855"/>
                  </a:lnTo>
                  <a:cubicBezTo>
                    <a:pt x="371856" y="1001522"/>
                    <a:pt x="368427" y="1003173"/>
                    <a:pt x="364744" y="1003173"/>
                  </a:cubicBezTo>
                  <a:lnTo>
                    <a:pt x="13589" y="1003173"/>
                  </a:lnTo>
                  <a:cubicBezTo>
                    <a:pt x="8636" y="1003173"/>
                    <a:pt x="4064" y="1000252"/>
                    <a:pt x="2032" y="995680"/>
                  </a:cubicBezTo>
                  <a:cubicBezTo>
                    <a:pt x="0" y="991108"/>
                    <a:pt x="762" y="985774"/>
                    <a:pt x="4064" y="982091"/>
                  </a:cubicBezTo>
                  <a:lnTo>
                    <a:pt x="436626" y="493141"/>
                  </a:lnTo>
                  <a:lnTo>
                    <a:pt x="446151" y="501523"/>
                  </a:lnTo>
                  <a:lnTo>
                    <a:pt x="436626" y="509905"/>
                  </a:lnTo>
                  <a:lnTo>
                    <a:pt x="4064" y="21082"/>
                  </a:lnTo>
                  <a:cubicBezTo>
                    <a:pt x="762" y="17399"/>
                    <a:pt x="0" y="12065"/>
                    <a:pt x="2032" y="7493"/>
                  </a:cubicBezTo>
                  <a:cubicBezTo>
                    <a:pt x="4064" y="2921"/>
                    <a:pt x="8636" y="0"/>
                    <a:pt x="13589" y="0"/>
                  </a:cubicBezTo>
                  <a:moveTo>
                    <a:pt x="13589" y="25400"/>
                  </a:moveTo>
                  <a:lnTo>
                    <a:pt x="13589" y="12700"/>
                  </a:lnTo>
                  <a:lnTo>
                    <a:pt x="23114" y="4318"/>
                  </a:lnTo>
                  <a:lnTo>
                    <a:pt x="455676" y="493141"/>
                  </a:lnTo>
                  <a:cubicBezTo>
                    <a:pt x="459867" y="497967"/>
                    <a:pt x="459867" y="505206"/>
                    <a:pt x="455676" y="510032"/>
                  </a:cubicBezTo>
                  <a:lnTo>
                    <a:pt x="23114" y="998855"/>
                  </a:lnTo>
                  <a:lnTo>
                    <a:pt x="13589" y="990473"/>
                  </a:lnTo>
                  <a:lnTo>
                    <a:pt x="13589" y="977773"/>
                  </a:lnTo>
                  <a:lnTo>
                    <a:pt x="364744" y="977773"/>
                  </a:lnTo>
                  <a:lnTo>
                    <a:pt x="364744" y="990473"/>
                  </a:lnTo>
                  <a:lnTo>
                    <a:pt x="355219" y="982091"/>
                  </a:lnTo>
                  <a:lnTo>
                    <a:pt x="787908" y="493141"/>
                  </a:lnTo>
                  <a:lnTo>
                    <a:pt x="797433" y="501523"/>
                  </a:lnTo>
                  <a:lnTo>
                    <a:pt x="787908" y="509905"/>
                  </a:lnTo>
                  <a:lnTo>
                    <a:pt x="355219" y="21082"/>
                  </a:lnTo>
                  <a:lnTo>
                    <a:pt x="364744" y="12700"/>
                  </a:lnTo>
                  <a:lnTo>
                    <a:pt x="364744" y="25400"/>
                  </a:lnTo>
                  <a:lnTo>
                    <a:pt x="13589" y="25400"/>
                  </a:lnTo>
                  <a:close/>
                </a:path>
              </a:pathLst>
            </a:custGeom>
            <a:solidFill>
              <a:srgbClr val="00174E"/>
            </a:solidFill>
          </p:spPr>
        </p:sp>
      </p:grpSp>
      <p:sp>
        <p:nvSpPr>
          <p:cNvPr name="Freeform 9" id="9" descr="cid:image002.jpg@01D79DAC.BBDC4630"/>
          <p:cNvSpPr/>
          <p:nvPr/>
        </p:nvSpPr>
        <p:spPr>
          <a:xfrm flipH="false" flipV="false" rot="0">
            <a:off x="15367450" y="58938"/>
            <a:ext cx="2807383" cy="553858"/>
          </a:xfrm>
          <a:custGeom>
            <a:avLst/>
            <a:gdLst/>
            <a:ahLst/>
            <a:cxnLst/>
            <a:rect r="r" b="b" t="t" l="l"/>
            <a:pathLst>
              <a:path h="553858" w="2807383">
                <a:moveTo>
                  <a:pt x="0" y="0"/>
                </a:moveTo>
                <a:lnTo>
                  <a:pt x="2807384" y="0"/>
                </a:lnTo>
                <a:lnTo>
                  <a:pt x="2807384" y="553858"/>
                </a:lnTo>
                <a:lnTo>
                  <a:pt x="0" y="5538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10436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0" y="1560639"/>
            <a:ext cx="11192227" cy="7544470"/>
            <a:chOff x="0" y="0"/>
            <a:chExt cx="14922969" cy="10059293"/>
          </a:xfrm>
        </p:grpSpPr>
        <p:grpSp>
          <p:nvGrpSpPr>
            <p:cNvPr name="Group 11" id="11"/>
            <p:cNvGrpSpPr/>
            <p:nvPr/>
          </p:nvGrpSpPr>
          <p:grpSpPr>
            <a:xfrm rot="0">
              <a:off x="0" y="0"/>
              <a:ext cx="14922969" cy="10059293"/>
              <a:chOff x="0" y="0"/>
              <a:chExt cx="2947747" cy="1987021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2947747" cy="1987021"/>
              </a:xfrm>
              <a:custGeom>
                <a:avLst/>
                <a:gdLst/>
                <a:ahLst/>
                <a:cxnLst/>
                <a:rect r="r" b="b" t="t" l="l"/>
                <a:pathLst>
                  <a:path h="1987021" w="2947747">
                    <a:moveTo>
                      <a:pt x="0" y="0"/>
                    </a:moveTo>
                    <a:lnTo>
                      <a:pt x="2947747" y="0"/>
                    </a:lnTo>
                    <a:lnTo>
                      <a:pt x="2947747" y="1987021"/>
                    </a:lnTo>
                    <a:lnTo>
                      <a:pt x="0" y="1987021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5DE0E6">
                      <a:alpha val="28000"/>
                    </a:srgbClr>
                  </a:gs>
                  <a:gs pos="100000">
                    <a:srgbClr val="004AAD">
                      <a:alpha val="28000"/>
                    </a:srgbClr>
                  </a:gs>
                </a:gsLst>
                <a:lin ang="0"/>
              </a:gradFill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0" y="19050"/>
                <a:ext cx="2947747" cy="196797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268"/>
                  </a:lnSpc>
                </a:pPr>
              </a:p>
            </p:txBody>
          </p:sp>
        </p:grpSp>
        <p:sp>
          <p:nvSpPr>
            <p:cNvPr name="TextBox 14" id="14"/>
            <p:cNvSpPr txBox="true"/>
            <p:nvPr/>
          </p:nvSpPr>
          <p:spPr>
            <a:xfrm rot="0">
              <a:off x="685801" y="104386"/>
              <a:ext cx="9718617" cy="212386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340"/>
                </a:lnSpc>
              </a:pPr>
              <a:r>
                <a:rPr lang="en-US" sz="310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Rated Power = </a:t>
              </a:r>
              <a:r>
                <a:rPr lang="en-US" sz="3100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7.5kW to 9.5kW</a:t>
              </a:r>
            </a:p>
            <a:p>
              <a:pPr algn="l">
                <a:lnSpc>
                  <a:spcPts val="4340"/>
                </a:lnSpc>
              </a:pPr>
              <a:r>
                <a:rPr lang="en-US" sz="310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Base Speed = </a:t>
              </a:r>
              <a:r>
                <a:rPr lang="en-US" sz="3100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3000 RPM to 4000 RPM</a:t>
              </a:r>
            </a:p>
            <a:p>
              <a:pPr algn="l">
                <a:lnSpc>
                  <a:spcPts val="4340"/>
                </a:lnSpc>
              </a:pPr>
              <a:r>
                <a:rPr lang="en-US" sz="310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Peak Speed = </a:t>
              </a:r>
              <a:r>
                <a:rPr lang="en-US" sz="3100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5500 to 6000 RPM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685801" y="3164239"/>
              <a:ext cx="12485715" cy="139996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340"/>
                </a:lnSpc>
              </a:pPr>
              <a:r>
                <a:rPr lang="en-US" sz="310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Motor Mass = </a:t>
              </a:r>
              <a:r>
                <a:rPr lang="en-US" sz="3100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8kg to 10kg</a:t>
              </a:r>
            </a:p>
            <a:p>
              <a:pPr algn="l">
                <a:lnSpc>
                  <a:spcPts val="4340"/>
                </a:lnSpc>
              </a:pPr>
              <a:r>
                <a:rPr lang="en-US" sz="310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Cooling = Blown Over Natural Convection via Fins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685801" y="5420386"/>
              <a:ext cx="13693139" cy="212386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340"/>
                </a:lnSpc>
              </a:pPr>
              <a:r>
                <a:rPr lang="en-US" sz="310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Vehicle Gross Weight = </a:t>
              </a:r>
              <a:r>
                <a:rPr lang="en-US" sz="3100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300kg</a:t>
              </a:r>
              <a:r>
                <a:rPr lang="en-US" sz="310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 (Kerb + 2 Healthy Adults + Payload)</a:t>
              </a:r>
            </a:p>
            <a:p>
              <a:pPr algn="l">
                <a:lnSpc>
                  <a:spcPts val="4340"/>
                </a:lnSpc>
              </a:pPr>
              <a:r>
                <a:rPr lang="en-US" sz="310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(140+(2*75)+10 kg mass split-up)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685801" y="8476633"/>
              <a:ext cx="8467032" cy="139996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340"/>
                </a:lnSpc>
              </a:pPr>
              <a:r>
                <a:rPr lang="en-US" sz="310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Vehicle Top Speed = </a:t>
              </a:r>
              <a:r>
                <a:rPr lang="en-US" sz="3100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80kmph +</a:t>
              </a:r>
            </a:p>
            <a:p>
              <a:pPr algn="l">
                <a:lnSpc>
                  <a:spcPts val="4340"/>
                </a:lnSpc>
              </a:pPr>
              <a:r>
                <a:rPr lang="en-US" sz="310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Acceleration </a:t>
              </a:r>
              <a:r>
                <a:rPr lang="en-US" sz="3100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(0-60kmph) &lt; 7 secs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1192227" y="2865747"/>
            <a:ext cx="7095773" cy="2467128"/>
            <a:chOff x="0" y="0"/>
            <a:chExt cx="9461031" cy="3289503"/>
          </a:xfrm>
        </p:grpSpPr>
        <p:grpSp>
          <p:nvGrpSpPr>
            <p:cNvPr name="Group 19" id="19"/>
            <p:cNvGrpSpPr/>
            <p:nvPr/>
          </p:nvGrpSpPr>
          <p:grpSpPr>
            <a:xfrm rot="0">
              <a:off x="0" y="0"/>
              <a:ext cx="9461031" cy="3289503"/>
              <a:chOff x="0" y="0"/>
              <a:chExt cx="1868846" cy="649778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1868846" cy="649778"/>
              </a:xfrm>
              <a:custGeom>
                <a:avLst/>
                <a:gdLst/>
                <a:ahLst/>
                <a:cxnLst/>
                <a:rect r="r" b="b" t="t" l="l"/>
                <a:pathLst>
                  <a:path h="649778" w="1868846">
                    <a:moveTo>
                      <a:pt x="0" y="0"/>
                    </a:moveTo>
                    <a:lnTo>
                      <a:pt x="1868846" y="0"/>
                    </a:lnTo>
                    <a:lnTo>
                      <a:pt x="1868846" y="649778"/>
                    </a:lnTo>
                    <a:lnTo>
                      <a:pt x="0" y="649778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FFDE59">
                      <a:alpha val="55000"/>
                    </a:srgbClr>
                  </a:gs>
                  <a:gs pos="100000">
                    <a:srgbClr val="FF914D">
                      <a:alpha val="55000"/>
                    </a:srgbClr>
                  </a:gs>
                </a:gsLst>
                <a:lin ang="0"/>
              </a:gradFill>
            </p:spPr>
          </p:sp>
          <p:sp>
            <p:nvSpPr>
              <p:cNvPr name="TextBox 21" id="21"/>
              <p:cNvSpPr txBox="true"/>
              <p:nvPr/>
            </p:nvSpPr>
            <p:spPr>
              <a:xfrm>
                <a:off x="0" y="19050"/>
                <a:ext cx="1868846" cy="63072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268"/>
                  </a:lnSpc>
                </a:pPr>
              </a:p>
            </p:txBody>
          </p:sp>
        </p:grpSp>
        <p:sp>
          <p:nvSpPr>
            <p:cNvPr name="TextBox 22" id="22"/>
            <p:cNvSpPr txBox="true"/>
            <p:nvPr/>
          </p:nvSpPr>
          <p:spPr>
            <a:xfrm rot="0">
              <a:off x="252771" y="858579"/>
              <a:ext cx="8479151" cy="14485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9205"/>
                </a:lnSpc>
              </a:pPr>
              <a:r>
                <a:rPr lang="en-US" sz="6575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Voltage = 72Vdc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1192227" y="5332874"/>
            <a:ext cx="7095773" cy="2467128"/>
            <a:chOff x="0" y="0"/>
            <a:chExt cx="9461031" cy="3289503"/>
          </a:xfrm>
        </p:grpSpPr>
        <p:grpSp>
          <p:nvGrpSpPr>
            <p:cNvPr name="Group 24" id="24"/>
            <p:cNvGrpSpPr/>
            <p:nvPr/>
          </p:nvGrpSpPr>
          <p:grpSpPr>
            <a:xfrm rot="0">
              <a:off x="0" y="0"/>
              <a:ext cx="9461031" cy="3289503"/>
              <a:chOff x="0" y="0"/>
              <a:chExt cx="1868846" cy="649778"/>
            </a:xfrm>
          </p:grpSpPr>
          <p:sp>
            <p:nvSpPr>
              <p:cNvPr name="Freeform 25" id="25"/>
              <p:cNvSpPr/>
              <p:nvPr/>
            </p:nvSpPr>
            <p:spPr>
              <a:xfrm flipH="false" flipV="false" rot="0">
                <a:off x="0" y="0"/>
                <a:ext cx="1868846" cy="649778"/>
              </a:xfrm>
              <a:custGeom>
                <a:avLst/>
                <a:gdLst/>
                <a:ahLst/>
                <a:cxnLst/>
                <a:rect r="r" b="b" t="t" l="l"/>
                <a:pathLst>
                  <a:path h="649778" w="1868846">
                    <a:moveTo>
                      <a:pt x="0" y="0"/>
                    </a:moveTo>
                    <a:lnTo>
                      <a:pt x="1868846" y="0"/>
                    </a:lnTo>
                    <a:lnTo>
                      <a:pt x="1868846" y="649778"/>
                    </a:lnTo>
                    <a:lnTo>
                      <a:pt x="0" y="649778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A6A6A6">
                      <a:alpha val="55000"/>
                    </a:srgbClr>
                  </a:gs>
                  <a:gs pos="100000">
                    <a:srgbClr val="FFFFFF">
                      <a:alpha val="55000"/>
                    </a:srgbClr>
                  </a:gs>
                </a:gsLst>
                <a:lin ang="0"/>
              </a:gradFill>
            </p:spPr>
          </p:sp>
          <p:sp>
            <p:nvSpPr>
              <p:cNvPr name="TextBox 26" id="26"/>
              <p:cNvSpPr txBox="true"/>
              <p:nvPr/>
            </p:nvSpPr>
            <p:spPr>
              <a:xfrm>
                <a:off x="0" y="19050"/>
                <a:ext cx="1868846" cy="63072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268"/>
                  </a:lnSpc>
                </a:pPr>
              </a:p>
            </p:txBody>
          </p:sp>
        </p:grpSp>
        <p:sp>
          <p:nvSpPr>
            <p:cNvPr name="TextBox 27" id="27"/>
            <p:cNvSpPr txBox="true"/>
            <p:nvPr/>
          </p:nvSpPr>
          <p:spPr>
            <a:xfrm rot="0">
              <a:off x="252771" y="695073"/>
              <a:ext cx="8955489" cy="14485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9205"/>
                </a:lnSpc>
              </a:pPr>
              <a:r>
                <a:rPr lang="en-US" sz="6575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Efficiency &gt; 90%</a:t>
              </a: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9357278" y="3789824"/>
            <a:ext cx="3086100" cy="3086100"/>
            <a:chOff x="0" y="0"/>
            <a:chExt cx="812800" cy="81280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684859"/>
                  </a:lnTo>
                  <a:cubicBezTo>
                    <a:pt x="812800" y="718791"/>
                    <a:pt x="799321" y="751333"/>
                    <a:pt x="775327" y="775327"/>
                  </a:cubicBezTo>
                  <a:cubicBezTo>
                    <a:pt x="751333" y="799321"/>
                    <a:pt x="718791" y="812800"/>
                    <a:pt x="684859" y="812800"/>
                  </a:cubicBezTo>
                  <a:lnTo>
                    <a:pt x="127941" y="812800"/>
                  </a:lnTo>
                  <a:cubicBezTo>
                    <a:pt x="94009" y="812800"/>
                    <a:pt x="61467" y="799321"/>
                    <a:pt x="37473" y="775327"/>
                  </a:cubicBezTo>
                  <a:cubicBezTo>
                    <a:pt x="13479" y="751333"/>
                    <a:pt x="0" y="718791"/>
                    <a:pt x="0" y="684859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19050"/>
              <a:ext cx="812800" cy="7937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68"/>
                </a:lnSpc>
              </a:pPr>
            </a:p>
          </p:txBody>
        </p:sp>
      </p:grpSp>
      <p:sp>
        <p:nvSpPr>
          <p:cNvPr name="TextBox 31" id="31"/>
          <p:cNvSpPr txBox="true"/>
          <p:nvPr/>
        </p:nvSpPr>
        <p:spPr>
          <a:xfrm rot="0">
            <a:off x="14844594" y="9584289"/>
            <a:ext cx="2405198" cy="7969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782"/>
              </a:lnSpc>
            </a:pPr>
            <a:r>
              <a:rPr lang="en-US" sz="1650">
                <a:solidFill>
                  <a:srgbClr val="A6A6A6"/>
                </a:solidFill>
                <a:latin typeface="Gilroy Bold"/>
                <a:ea typeface="Gilroy Bold"/>
                <a:cs typeface="Gilroy Bold"/>
                <a:sym typeface="Gilroy Bold"/>
              </a:rPr>
              <a:t>Strictly Confidential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-955926" y="9593232"/>
            <a:ext cx="4529493" cy="7969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268"/>
              </a:lnSpc>
            </a:pPr>
            <a:r>
              <a:rPr lang="en-US" sz="2100">
                <a:solidFill>
                  <a:srgbClr val="ABC0E4"/>
                </a:solidFill>
                <a:latin typeface="Gilroy Bold"/>
                <a:ea typeface="Gilroy Bold"/>
                <a:cs typeface="Gilroy Bold"/>
                <a:sym typeface="Gilroy Bold"/>
              </a:rPr>
              <a:t>Enabling Mobility Solutions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356360" y="393419"/>
            <a:ext cx="12994958" cy="4930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88"/>
              </a:lnSpc>
            </a:pPr>
            <a:r>
              <a:rPr lang="en-US" sz="3600" spc="33">
                <a:solidFill>
                  <a:srgbClr val="44546A"/>
                </a:solidFill>
                <a:latin typeface="TT Rounds Condensed Bold"/>
                <a:ea typeface="TT Rounds Condensed Bold"/>
                <a:cs typeface="TT Rounds Condensed Bold"/>
                <a:sym typeface="TT Rounds Condensed Bold"/>
              </a:rPr>
              <a:t>Powertrain Requirements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7427826" y="9797772"/>
            <a:ext cx="502920" cy="2606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2100" spc="19">
                <a:solidFill>
                  <a:srgbClr val="000000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3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cid:image002.jpg@01D79DAC.BBDC4630"/>
          <p:cNvSpPr/>
          <p:nvPr/>
        </p:nvSpPr>
        <p:spPr>
          <a:xfrm flipH="false" flipV="false" rot="0">
            <a:off x="15367450" y="58938"/>
            <a:ext cx="2807383" cy="553858"/>
          </a:xfrm>
          <a:custGeom>
            <a:avLst/>
            <a:gdLst/>
            <a:ahLst/>
            <a:cxnLst/>
            <a:rect r="r" b="b" t="t" l="l"/>
            <a:pathLst>
              <a:path h="553858" w="2807383">
                <a:moveTo>
                  <a:pt x="0" y="0"/>
                </a:moveTo>
                <a:lnTo>
                  <a:pt x="2807384" y="0"/>
                </a:lnTo>
                <a:lnTo>
                  <a:pt x="2807384" y="553858"/>
                </a:lnTo>
                <a:lnTo>
                  <a:pt x="0" y="5538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1043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78306" y="193346"/>
            <a:ext cx="606878" cy="752350"/>
            <a:chOff x="0" y="0"/>
            <a:chExt cx="809170" cy="100313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12700" y="12700"/>
              <a:ext cx="783717" cy="977773"/>
            </a:xfrm>
            <a:custGeom>
              <a:avLst/>
              <a:gdLst/>
              <a:ahLst/>
              <a:cxnLst/>
              <a:rect r="r" b="b" t="t" l="l"/>
              <a:pathLst>
                <a:path h="977773" w="783717">
                  <a:moveTo>
                    <a:pt x="0" y="0"/>
                  </a:moveTo>
                  <a:lnTo>
                    <a:pt x="351155" y="0"/>
                  </a:lnTo>
                  <a:lnTo>
                    <a:pt x="783717" y="488823"/>
                  </a:lnTo>
                  <a:lnTo>
                    <a:pt x="351155" y="977773"/>
                  </a:lnTo>
                  <a:lnTo>
                    <a:pt x="0" y="977773"/>
                  </a:lnTo>
                  <a:lnTo>
                    <a:pt x="432562" y="488823"/>
                  </a:lnTo>
                  <a:close/>
                </a:path>
              </a:pathLst>
            </a:custGeom>
            <a:solidFill>
              <a:srgbClr val="23B781"/>
            </a:solid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-889" y="0"/>
              <a:ext cx="811022" cy="1003173"/>
            </a:xfrm>
            <a:custGeom>
              <a:avLst/>
              <a:gdLst/>
              <a:ahLst/>
              <a:cxnLst/>
              <a:rect r="r" b="b" t="t" l="l"/>
              <a:pathLst>
                <a:path h="1003173" w="811022">
                  <a:moveTo>
                    <a:pt x="13589" y="0"/>
                  </a:moveTo>
                  <a:lnTo>
                    <a:pt x="364744" y="0"/>
                  </a:lnTo>
                  <a:cubicBezTo>
                    <a:pt x="368427" y="0"/>
                    <a:pt x="371856" y="1524"/>
                    <a:pt x="374269" y="4318"/>
                  </a:cubicBezTo>
                  <a:lnTo>
                    <a:pt x="806831" y="493141"/>
                  </a:lnTo>
                  <a:cubicBezTo>
                    <a:pt x="811022" y="497967"/>
                    <a:pt x="811022" y="505206"/>
                    <a:pt x="806831" y="510032"/>
                  </a:cubicBezTo>
                  <a:lnTo>
                    <a:pt x="374269" y="998855"/>
                  </a:lnTo>
                  <a:cubicBezTo>
                    <a:pt x="371856" y="1001522"/>
                    <a:pt x="368427" y="1003173"/>
                    <a:pt x="364744" y="1003173"/>
                  </a:cubicBezTo>
                  <a:lnTo>
                    <a:pt x="13589" y="1003173"/>
                  </a:lnTo>
                  <a:cubicBezTo>
                    <a:pt x="8636" y="1003173"/>
                    <a:pt x="4064" y="1000252"/>
                    <a:pt x="2032" y="995680"/>
                  </a:cubicBezTo>
                  <a:cubicBezTo>
                    <a:pt x="0" y="991108"/>
                    <a:pt x="762" y="985774"/>
                    <a:pt x="4064" y="982091"/>
                  </a:cubicBezTo>
                  <a:lnTo>
                    <a:pt x="436626" y="493141"/>
                  </a:lnTo>
                  <a:lnTo>
                    <a:pt x="446151" y="501523"/>
                  </a:lnTo>
                  <a:lnTo>
                    <a:pt x="436626" y="509905"/>
                  </a:lnTo>
                  <a:lnTo>
                    <a:pt x="4064" y="21082"/>
                  </a:lnTo>
                  <a:cubicBezTo>
                    <a:pt x="762" y="17399"/>
                    <a:pt x="0" y="12065"/>
                    <a:pt x="2032" y="7493"/>
                  </a:cubicBezTo>
                  <a:cubicBezTo>
                    <a:pt x="4064" y="2921"/>
                    <a:pt x="8636" y="0"/>
                    <a:pt x="13589" y="0"/>
                  </a:cubicBezTo>
                  <a:moveTo>
                    <a:pt x="13589" y="25400"/>
                  </a:moveTo>
                  <a:lnTo>
                    <a:pt x="13589" y="12700"/>
                  </a:lnTo>
                  <a:lnTo>
                    <a:pt x="23114" y="4318"/>
                  </a:lnTo>
                  <a:lnTo>
                    <a:pt x="455676" y="493141"/>
                  </a:lnTo>
                  <a:cubicBezTo>
                    <a:pt x="459867" y="497967"/>
                    <a:pt x="459867" y="505206"/>
                    <a:pt x="455676" y="510032"/>
                  </a:cubicBezTo>
                  <a:lnTo>
                    <a:pt x="23114" y="998855"/>
                  </a:lnTo>
                  <a:lnTo>
                    <a:pt x="13589" y="990473"/>
                  </a:lnTo>
                  <a:lnTo>
                    <a:pt x="13589" y="977773"/>
                  </a:lnTo>
                  <a:lnTo>
                    <a:pt x="364744" y="977773"/>
                  </a:lnTo>
                  <a:lnTo>
                    <a:pt x="364744" y="990473"/>
                  </a:lnTo>
                  <a:lnTo>
                    <a:pt x="355219" y="982091"/>
                  </a:lnTo>
                  <a:lnTo>
                    <a:pt x="787908" y="493141"/>
                  </a:lnTo>
                  <a:lnTo>
                    <a:pt x="797433" y="501523"/>
                  </a:lnTo>
                  <a:lnTo>
                    <a:pt x="787908" y="509905"/>
                  </a:lnTo>
                  <a:lnTo>
                    <a:pt x="355219" y="21082"/>
                  </a:lnTo>
                  <a:lnTo>
                    <a:pt x="364744" y="12700"/>
                  </a:lnTo>
                  <a:lnTo>
                    <a:pt x="364744" y="25400"/>
                  </a:lnTo>
                  <a:lnTo>
                    <a:pt x="13589" y="25400"/>
                  </a:lnTo>
                  <a:close/>
                </a:path>
              </a:pathLst>
            </a:custGeom>
            <a:solidFill>
              <a:srgbClr val="23B781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210912" y="193346"/>
            <a:ext cx="606878" cy="752350"/>
            <a:chOff x="0" y="0"/>
            <a:chExt cx="809170" cy="100313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12700" y="12700"/>
              <a:ext cx="783717" cy="977773"/>
            </a:xfrm>
            <a:custGeom>
              <a:avLst/>
              <a:gdLst/>
              <a:ahLst/>
              <a:cxnLst/>
              <a:rect r="r" b="b" t="t" l="l"/>
              <a:pathLst>
                <a:path h="977773" w="783717">
                  <a:moveTo>
                    <a:pt x="0" y="0"/>
                  </a:moveTo>
                  <a:lnTo>
                    <a:pt x="351155" y="0"/>
                  </a:lnTo>
                  <a:lnTo>
                    <a:pt x="783717" y="488823"/>
                  </a:lnTo>
                  <a:lnTo>
                    <a:pt x="351155" y="977773"/>
                  </a:lnTo>
                  <a:lnTo>
                    <a:pt x="0" y="977773"/>
                  </a:lnTo>
                  <a:lnTo>
                    <a:pt x="432562" y="488823"/>
                  </a:lnTo>
                  <a:close/>
                </a:path>
              </a:pathLst>
            </a:custGeom>
            <a:solidFill>
              <a:srgbClr val="00174E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-889" y="0"/>
              <a:ext cx="811022" cy="1003173"/>
            </a:xfrm>
            <a:custGeom>
              <a:avLst/>
              <a:gdLst/>
              <a:ahLst/>
              <a:cxnLst/>
              <a:rect r="r" b="b" t="t" l="l"/>
              <a:pathLst>
                <a:path h="1003173" w="811022">
                  <a:moveTo>
                    <a:pt x="13589" y="0"/>
                  </a:moveTo>
                  <a:lnTo>
                    <a:pt x="364744" y="0"/>
                  </a:lnTo>
                  <a:cubicBezTo>
                    <a:pt x="368427" y="0"/>
                    <a:pt x="371856" y="1524"/>
                    <a:pt x="374269" y="4318"/>
                  </a:cubicBezTo>
                  <a:lnTo>
                    <a:pt x="806831" y="493141"/>
                  </a:lnTo>
                  <a:cubicBezTo>
                    <a:pt x="811022" y="497967"/>
                    <a:pt x="811022" y="505206"/>
                    <a:pt x="806831" y="510032"/>
                  </a:cubicBezTo>
                  <a:lnTo>
                    <a:pt x="374269" y="998855"/>
                  </a:lnTo>
                  <a:cubicBezTo>
                    <a:pt x="371856" y="1001522"/>
                    <a:pt x="368427" y="1003173"/>
                    <a:pt x="364744" y="1003173"/>
                  </a:cubicBezTo>
                  <a:lnTo>
                    <a:pt x="13589" y="1003173"/>
                  </a:lnTo>
                  <a:cubicBezTo>
                    <a:pt x="8636" y="1003173"/>
                    <a:pt x="4064" y="1000252"/>
                    <a:pt x="2032" y="995680"/>
                  </a:cubicBezTo>
                  <a:cubicBezTo>
                    <a:pt x="0" y="991108"/>
                    <a:pt x="762" y="985774"/>
                    <a:pt x="4064" y="982091"/>
                  </a:cubicBezTo>
                  <a:lnTo>
                    <a:pt x="436626" y="493141"/>
                  </a:lnTo>
                  <a:lnTo>
                    <a:pt x="446151" y="501523"/>
                  </a:lnTo>
                  <a:lnTo>
                    <a:pt x="436626" y="509905"/>
                  </a:lnTo>
                  <a:lnTo>
                    <a:pt x="4064" y="21082"/>
                  </a:lnTo>
                  <a:cubicBezTo>
                    <a:pt x="762" y="17399"/>
                    <a:pt x="0" y="12065"/>
                    <a:pt x="2032" y="7493"/>
                  </a:cubicBezTo>
                  <a:cubicBezTo>
                    <a:pt x="4064" y="2921"/>
                    <a:pt x="8636" y="0"/>
                    <a:pt x="13589" y="0"/>
                  </a:cubicBezTo>
                  <a:moveTo>
                    <a:pt x="13589" y="25400"/>
                  </a:moveTo>
                  <a:lnTo>
                    <a:pt x="13589" y="12700"/>
                  </a:lnTo>
                  <a:lnTo>
                    <a:pt x="23114" y="4318"/>
                  </a:lnTo>
                  <a:lnTo>
                    <a:pt x="455676" y="493141"/>
                  </a:lnTo>
                  <a:cubicBezTo>
                    <a:pt x="459867" y="497967"/>
                    <a:pt x="459867" y="505206"/>
                    <a:pt x="455676" y="510032"/>
                  </a:cubicBezTo>
                  <a:lnTo>
                    <a:pt x="23114" y="998855"/>
                  </a:lnTo>
                  <a:lnTo>
                    <a:pt x="13589" y="990473"/>
                  </a:lnTo>
                  <a:lnTo>
                    <a:pt x="13589" y="977773"/>
                  </a:lnTo>
                  <a:lnTo>
                    <a:pt x="364744" y="977773"/>
                  </a:lnTo>
                  <a:lnTo>
                    <a:pt x="364744" y="990473"/>
                  </a:lnTo>
                  <a:lnTo>
                    <a:pt x="355219" y="982091"/>
                  </a:lnTo>
                  <a:lnTo>
                    <a:pt x="787908" y="493141"/>
                  </a:lnTo>
                  <a:lnTo>
                    <a:pt x="797433" y="501523"/>
                  </a:lnTo>
                  <a:lnTo>
                    <a:pt x="787908" y="509905"/>
                  </a:lnTo>
                  <a:lnTo>
                    <a:pt x="355219" y="21082"/>
                  </a:lnTo>
                  <a:lnTo>
                    <a:pt x="364744" y="12700"/>
                  </a:lnTo>
                  <a:lnTo>
                    <a:pt x="364744" y="25400"/>
                  </a:lnTo>
                  <a:lnTo>
                    <a:pt x="13589" y="25400"/>
                  </a:lnTo>
                  <a:close/>
                </a:path>
              </a:pathLst>
            </a:custGeom>
            <a:solidFill>
              <a:srgbClr val="00174E"/>
            </a:solidFill>
          </p:spPr>
        </p:sp>
      </p:grpSp>
      <p:sp>
        <p:nvSpPr>
          <p:cNvPr name="Freeform 9" id="9" descr="cid:image002.jpg@01D79DAC.BBDC4630"/>
          <p:cNvSpPr/>
          <p:nvPr/>
        </p:nvSpPr>
        <p:spPr>
          <a:xfrm flipH="false" flipV="false" rot="0">
            <a:off x="15367450" y="58938"/>
            <a:ext cx="2807383" cy="553858"/>
          </a:xfrm>
          <a:custGeom>
            <a:avLst/>
            <a:gdLst/>
            <a:ahLst/>
            <a:cxnLst/>
            <a:rect r="r" b="b" t="t" l="l"/>
            <a:pathLst>
              <a:path h="553858" w="2807383">
                <a:moveTo>
                  <a:pt x="0" y="0"/>
                </a:moveTo>
                <a:lnTo>
                  <a:pt x="2807384" y="0"/>
                </a:lnTo>
                <a:lnTo>
                  <a:pt x="2807384" y="553858"/>
                </a:lnTo>
                <a:lnTo>
                  <a:pt x="0" y="5538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10436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688797" y="1657865"/>
            <a:ext cx="5524607" cy="2551502"/>
          </a:xfrm>
          <a:custGeom>
            <a:avLst/>
            <a:gdLst/>
            <a:ahLst/>
            <a:cxnLst/>
            <a:rect r="r" b="b" t="t" l="l"/>
            <a:pathLst>
              <a:path h="2551502" w="5524607">
                <a:moveTo>
                  <a:pt x="0" y="0"/>
                </a:moveTo>
                <a:lnTo>
                  <a:pt x="5524607" y="0"/>
                </a:lnTo>
                <a:lnTo>
                  <a:pt x="5524607" y="2551501"/>
                </a:lnTo>
                <a:lnTo>
                  <a:pt x="0" y="25515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62533" t="-82450" r="-64280" b="-93797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4844594" y="9584289"/>
            <a:ext cx="2405198" cy="7969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782"/>
              </a:lnSpc>
            </a:pPr>
            <a:r>
              <a:rPr lang="en-US" sz="1650">
                <a:solidFill>
                  <a:srgbClr val="A6A6A6"/>
                </a:solidFill>
                <a:latin typeface="Gilroy Bold"/>
                <a:ea typeface="Gilroy Bold"/>
                <a:cs typeface="Gilroy Bold"/>
                <a:sym typeface="Gilroy Bold"/>
              </a:rPr>
              <a:t>Strictly Confidential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-955926" y="9593232"/>
            <a:ext cx="4529493" cy="7969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268"/>
              </a:lnSpc>
            </a:pPr>
            <a:r>
              <a:rPr lang="en-US" sz="2100">
                <a:solidFill>
                  <a:srgbClr val="ABC0E4"/>
                </a:solidFill>
                <a:latin typeface="Gilroy Bold"/>
                <a:ea typeface="Gilroy Bold"/>
                <a:cs typeface="Gilroy Bold"/>
                <a:sym typeface="Gilroy Bold"/>
              </a:rPr>
              <a:t>Enabling Mobility Solutions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56360" y="393419"/>
            <a:ext cx="12994958" cy="4930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88"/>
              </a:lnSpc>
            </a:pPr>
            <a:r>
              <a:rPr lang="en-US" sz="3600" spc="33">
                <a:solidFill>
                  <a:srgbClr val="44546A"/>
                </a:solidFill>
                <a:latin typeface="TT Rounds Condensed Bold"/>
                <a:ea typeface="TT Rounds Condensed Bold"/>
                <a:cs typeface="TT Rounds Condensed Bold"/>
                <a:sym typeface="TT Rounds Condensed Bold"/>
              </a:rPr>
              <a:t>Design and Environment Considerations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7427826" y="9797772"/>
            <a:ext cx="502920" cy="323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2100" spc="19">
                <a:solidFill>
                  <a:srgbClr val="000000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4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346188" y="1981023"/>
            <a:ext cx="5629015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Number of stator slots = 12</a:t>
            </a: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Number of rotor poles = 10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346188" y="3561645"/>
            <a:ext cx="7424954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Drive Layout: Horizontally mounted</a:t>
            </a: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Rotor: Interior Permanent Magnet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817790" y="6743119"/>
            <a:ext cx="6651480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Operating Temperatures &lt;140 C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817790" y="4857066"/>
            <a:ext cx="7266622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Performance Targets: WLTP Class-I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817790" y="5800779"/>
            <a:ext cx="6008023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Ambient Temperature = 40 C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817790" y="7685459"/>
            <a:ext cx="5060373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Overall Efficiency &gt; 90%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346188" y="5332578"/>
            <a:ext cx="7401834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Stator Laminate Diameter &lt; 150mm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9346188" y="5962094"/>
            <a:ext cx="4691106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Stack Length &lt; 120mm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9346188" y="7133034"/>
            <a:ext cx="7160245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Winding Type: Lap Wye Wound</a:t>
            </a: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Winding Design: Full Pitch Winding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cid:image002.jpg@01D79DAC.BBDC4630"/>
          <p:cNvSpPr/>
          <p:nvPr/>
        </p:nvSpPr>
        <p:spPr>
          <a:xfrm flipH="false" flipV="false" rot="0">
            <a:off x="15367450" y="58938"/>
            <a:ext cx="2807383" cy="553858"/>
          </a:xfrm>
          <a:custGeom>
            <a:avLst/>
            <a:gdLst/>
            <a:ahLst/>
            <a:cxnLst/>
            <a:rect r="r" b="b" t="t" l="l"/>
            <a:pathLst>
              <a:path h="553858" w="2807383">
                <a:moveTo>
                  <a:pt x="0" y="0"/>
                </a:moveTo>
                <a:lnTo>
                  <a:pt x="2807384" y="0"/>
                </a:lnTo>
                <a:lnTo>
                  <a:pt x="2807384" y="553858"/>
                </a:lnTo>
                <a:lnTo>
                  <a:pt x="0" y="5538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1043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78306" y="193346"/>
            <a:ext cx="606878" cy="752350"/>
            <a:chOff x="0" y="0"/>
            <a:chExt cx="809170" cy="100313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12700" y="12700"/>
              <a:ext cx="783717" cy="977773"/>
            </a:xfrm>
            <a:custGeom>
              <a:avLst/>
              <a:gdLst/>
              <a:ahLst/>
              <a:cxnLst/>
              <a:rect r="r" b="b" t="t" l="l"/>
              <a:pathLst>
                <a:path h="977773" w="783717">
                  <a:moveTo>
                    <a:pt x="0" y="0"/>
                  </a:moveTo>
                  <a:lnTo>
                    <a:pt x="351155" y="0"/>
                  </a:lnTo>
                  <a:lnTo>
                    <a:pt x="783717" y="488823"/>
                  </a:lnTo>
                  <a:lnTo>
                    <a:pt x="351155" y="977773"/>
                  </a:lnTo>
                  <a:lnTo>
                    <a:pt x="0" y="977773"/>
                  </a:lnTo>
                  <a:lnTo>
                    <a:pt x="432562" y="488823"/>
                  </a:lnTo>
                  <a:close/>
                </a:path>
              </a:pathLst>
            </a:custGeom>
            <a:solidFill>
              <a:srgbClr val="23B781"/>
            </a:solid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-889" y="0"/>
              <a:ext cx="811022" cy="1003173"/>
            </a:xfrm>
            <a:custGeom>
              <a:avLst/>
              <a:gdLst/>
              <a:ahLst/>
              <a:cxnLst/>
              <a:rect r="r" b="b" t="t" l="l"/>
              <a:pathLst>
                <a:path h="1003173" w="811022">
                  <a:moveTo>
                    <a:pt x="13589" y="0"/>
                  </a:moveTo>
                  <a:lnTo>
                    <a:pt x="364744" y="0"/>
                  </a:lnTo>
                  <a:cubicBezTo>
                    <a:pt x="368427" y="0"/>
                    <a:pt x="371856" y="1524"/>
                    <a:pt x="374269" y="4318"/>
                  </a:cubicBezTo>
                  <a:lnTo>
                    <a:pt x="806831" y="493141"/>
                  </a:lnTo>
                  <a:cubicBezTo>
                    <a:pt x="811022" y="497967"/>
                    <a:pt x="811022" y="505206"/>
                    <a:pt x="806831" y="510032"/>
                  </a:cubicBezTo>
                  <a:lnTo>
                    <a:pt x="374269" y="998855"/>
                  </a:lnTo>
                  <a:cubicBezTo>
                    <a:pt x="371856" y="1001522"/>
                    <a:pt x="368427" y="1003173"/>
                    <a:pt x="364744" y="1003173"/>
                  </a:cubicBezTo>
                  <a:lnTo>
                    <a:pt x="13589" y="1003173"/>
                  </a:lnTo>
                  <a:cubicBezTo>
                    <a:pt x="8636" y="1003173"/>
                    <a:pt x="4064" y="1000252"/>
                    <a:pt x="2032" y="995680"/>
                  </a:cubicBezTo>
                  <a:cubicBezTo>
                    <a:pt x="0" y="991108"/>
                    <a:pt x="762" y="985774"/>
                    <a:pt x="4064" y="982091"/>
                  </a:cubicBezTo>
                  <a:lnTo>
                    <a:pt x="436626" y="493141"/>
                  </a:lnTo>
                  <a:lnTo>
                    <a:pt x="446151" y="501523"/>
                  </a:lnTo>
                  <a:lnTo>
                    <a:pt x="436626" y="509905"/>
                  </a:lnTo>
                  <a:lnTo>
                    <a:pt x="4064" y="21082"/>
                  </a:lnTo>
                  <a:cubicBezTo>
                    <a:pt x="762" y="17399"/>
                    <a:pt x="0" y="12065"/>
                    <a:pt x="2032" y="7493"/>
                  </a:cubicBezTo>
                  <a:cubicBezTo>
                    <a:pt x="4064" y="2921"/>
                    <a:pt x="8636" y="0"/>
                    <a:pt x="13589" y="0"/>
                  </a:cubicBezTo>
                  <a:moveTo>
                    <a:pt x="13589" y="25400"/>
                  </a:moveTo>
                  <a:lnTo>
                    <a:pt x="13589" y="12700"/>
                  </a:lnTo>
                  <a:lnTo>
                    <a:pt x="23114" y="4318"/>
                  </a:lnTo>
                  <a:lnTo>
                    <a:pt x="455676" y="493141"/>
                  </a:lnTo>
                  <a:cubicBezTo>
                    <a:pt x="459867" y="497967"/>
                    <a:pt x="459867" y="505206"/>
                    <a:pt x="455676" y="510032"/>
                  </a:cubicBezTo>
                  <a:lnTo>
                    <a:pt x="23114" y="998855"/>
                  </a:lnTo>
                  <a:lnTo>
                    <a:pt x="13589" y="990473"/>
                  </a:lnTo>
                  <a:lnTo>
                    <a:pt x="13589" y="977773"/>
                  </a:lnTo>
                  <a:lnTo>
                    <a:pt x="364744" y="977773"/>
                  </a:lnTo>
                  <a:lnTo>
                    <a:pt x="364744" y="990473"/>
                  </a:lnTo>
                  <a:lnTo>
                    <a:pt x="355219" y="982091"/>
                  </a:lnTo>
                  <a:lnTo>
                    <a:pt x="787908" y="493141"/>
                  </a:lnTo>
                  <a:lnTo>
                    <a:pt x="797433" y="501523"/>
                  </a:lnTo>
                  <a:lnTo>
                    <a:pt x="787908" y="509905"/>
                  </a:lnTo>
                  <a:lnTo>
                    <a:pt x="355219" y="21082"/>
                  </a:lnTo>
                  <a:lnTo>
                    <a:pt x="364744" y="12700"/>
                  </a:lnTo>
                  <a:lnTo>
                    <a:pt x="364744" y="25400"/>
                  </a:lnTo>
                  <a:lnTo>
                    <a:pt x="13589" y="25400"/>
                  </a:lnTo>
                  <a:close/>
                </a:path>
              </a:pathLst>
            </a:custGeom>
            <a:solidFill>
              <a:srgbClr val="23B781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210912" y="193346"/>
            <a:ext cx="606878" cy="752350"/>
            <a:chOff x="0" y="0"/>
            <a:chExt cx="809170" cy="100313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12700" y="12700"/>
              <a:ext cx="783717" cy="977773"/>
            </a:xfrm>
            <a:custGeom>
              <a:avLst/>
              <a:gdLst/>
              <a:ahLst/>
              <a:cxnLst/>
              <a:rect r="r" b="b" t="t" l="l"/>
              <a:pathLst>
                <a:path h="977773" w="783717">
                  <a:moveTo>
                    <a:pt x="0" y="0"/>
                  </a:moveTo>
                  <a:lnTo>
                    <a:pt x="351155" y="0"/>
                  </a:lnTo>
                  <a:lnTo>
                    <a:pt x="783717" y="488823"/>
                  </a:lnTo>
                  <a:lnTo>
                    <a:pt x="351155" y="977773"/>
                  </a:lnTo>
                  <a:lnTo>
                    <a:pt x="0" y="977773"/>
                  </a:lnTo>
                  <a:lnTo>
                    <a:pt x="432562" y="488823"/>
                  </a:lnTo>
                  <a:close/>
                </a:path>
              </a:pathLst>
            </a:custGeom>
            <a:solidFill>
              <a:srgbClr val="00174E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-889" y="0"/>
              <a:ext cx="811022" cy="1003173"/>
            </a:xfrm>
            <a:custGeom>
              <a:avLst/>
              <a:gdLst/>
              <a:ahLst/>
              <a:cxnLst/>
              <a:rect r="r" b="b" t="t" l="l"/>
              <a:pathLst>
                <a:path h="1003173" w="811022">
                  <a:moveTo>
                    <a:pt x="13589" y="0"/>
                  </a:moveTo>
                  <a:lnTo>
                    <a:pt x="364744" y="0"/>
                  </a:lnTo>
                  <a:cubicBezTo>
                    <a:pt x="368427" y="0"/>
                    <a:pt x="371856" y="1524"/>
                    <a:pt x="374269" y="4318"/>
                  </a:cubicBezTo>
                  <a:lnTo>
                    <a:pt x="806831" y="493141"/>
                  </a:lnTo>
                  <a:cubicBezTo>
                    <a:pt x="811022" y="497967"/>
                    <a:pt x="811022" y="505206"/>
                    <a:pt x="806831" y="510032"/>
                  </a:cubicBezTo>
                  <a:lnTo>
                    <a:pt x="374269" y="998855"/>
                  </a:lnTo>
                  <a:cubicBezTo>
                    <a:pt x="371856" y="1001522"/>
                    <a:pt x="368427" y="1003173"/>
                    <a:pt x="364744" y="1003173"/>
                  </a:cubicBezTo>
                  <a:lnTo>
                    <a:pt x="13589" y="1003173"/>
                  </a:lnTo>
                  <a:cubicBezTo>
                    <a:pt x="8636" y="1003173"/>
                    <a:pt x="4064" y="1000252"/>
                    <a:pt x="2032" y="995680"/>
                  </a:cubicBezTo>
                  <a:cubicBezTo>
                    <a:pt x="0" y="991108"/>
                    <a:pt x="762" y="985774"/>
                    <a:pt x="4064" y="982091"/>
                  </a:cubicBezTo>
                  <a:lnTo>
                    <a:pt x="436626" y="493141"/>
                  </a:lnTo>
                  <a:lnTo>
                    <a:pt x="446151" y="501523"/>
                  </a:lnTo>
                  <a:lnTo>
                    <a:pt x="436626" y="509905"/>
                  </a:lnTo>
                  <a:lnTo>
                    <a:pt x="4064" y="21082"/>
                  </a:lnTo>
                  <a:cubicBezTo>
                    <a:pt x="762" y="17399"/>
                    <a:pt x="0" y="12065"/>
                    <a:pt x="2032" y="7493"/>
                  </a:cubicBezTo>
                  <a:cubicBezTo>
                    <a:pt x="4064" y="2921"/>
                    <a:pt x="8636" y="0"/>
                    <a:pt x="13589" y="0"/>
                  </a:cubicBezTo>
                  <a:moveTo>
                    <a:pt x="13589" y="25400"/>
                  </a:moveTo>
                  <a:lnTo>
                    <a:pt x="13589" y="12700"/>
                  </a:lnTo>
                  <a:lnTo>
                    <a:pt x="23114" y="4318"/>
                  </a:lnTo>
                  <a:lnTo>
                    <a:pt x="455676" y="493141"/>
                  </a:lnTo>
                  <a:cubicBezTo>
                    <a:pt x="459867" y="497967"/>
                    <a:pt x="459867" y="505206"/>
                    <a:pt x="455676" y="510032"/>
                  </a:cubicBezTo>
                  <a:lnTo>
                    <a:pt x="23114" y="998855"/>
                  </a:lnTo>
                  <a:lnTo>
                    <a:pt x="13589" y="990473"/>
                  </a:lnTo>
                  <a:lnTo>
                    <a:pt x="13589" y="977773"/>
                  </a:lnTo>
                  <a:lnTo>
                    <a:pt x="364744" y="977773"/>
                  </a:lnTo>
                  <a:lnTo>
                    <a:pt x="364744" y="990473"/>
                  </a:lnTo>
                  <a:lnTo>
                    <a:pt x="355219" y="982091"/>
                  </a:lnTo>
                  <a:lnTo>
                    <a:pt x="787908" y="493141"/>
                  </a:lnTo>
                  <a:lnTo>
                    <a:pt x="797433" y="501523"/>
                  </a:lnTo>
                  <a:lnTo>
                    <a:pt x="787908" y="509905"/>
                  </a:lnTo>
                  <a:lnTo>
                    <a:pt x="355219" y="21082"/>
                  </a:lnTo>
                  <a:lnTo>
                    <a:pt x="364744" y="12700"/>
                  </a:lnTo>
                  <a:lnTo>
                    <a:pt x="364744" y="25400"/>
                  </a:lnTo>
                  <a:lnTo>
                    <a:pt x="13589" y="25400"/>
                  </a:lnTo>
                  <a:close/>
                </a:path>
              </a:pathLst>
            </a:custGeom>
            <a:solidFill>
              <a:srgbClr val="00174E"/>
            </a:solidFill>
          </p:spPr>
        </p:sp>
      </p:grpSp>
      <p:sp>
        <p:nvSpPr>
          <p:cNvPr name="Freeform 9" id="9" descr="cid:image002.jpg@01D79DAC.BBDC4630"/>
          <p:cNvSpPr/>
          <p:nvPr/>
        </p:nvSpPr>
        <p:spPr>
          <a:xfrm flipH="false" flipV="false" rot="0">
            <a:off x="15367450" y="58938"/>
            <a:ext cx="2807383" cy="553858"/>
          </a:xfrm>
          <a:custGeom>
            <a:avLst/>
            <a:gdLst/>
            <a:ahLst/>
            <a:cxnLst/>
            <a:rect r="r" b="b" t="t" l="l"/>
            <a:pathLst>
              <a:path h="553858" w="2807383">
                <a:moveTo>
                  <a:pt x="0" y="0"/>
                </a:moveTo>
                <a:lnTo>
                  <a:pt x="2807384" y="0"/>
                </a:lnTo>
                <a:lnTo>
                  <a:pt x="2807384" y="553858"/>
                </a:lnTo>
                <a:lnTo>
                  <a:pt x="0" y="5538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10436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567064" y="1028700"/>
            <a:ext cx="4436768" cy="4420090"/>
          </a:xfrm>
          <a:custGeom>
            <a:avLst/>
            <a:gdLst/>
            <a:ahLst/>
            <a:cxnLst/>
            <a:rect r="r" b="b" t="t" l="l"/>
            <a:pathLst>
              <a:path h="4420090" w="4436768">
                <a:moveTo>
                  <a:pt x="0" y="0"/>
                </a:moveTo>
                <a:lnTo>
                  <a:pt x="4436768" y="0"/>
                </a:lnTo>
                <a:lnTo>
                  <a:pt x="4436768" y="4420090"/>
                </a:lnTo>
                <a:lnTo>
                  <a:pt x="0" y="44200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83545" t="-10966" r="-40487" b="-9031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7943112" y="420698"/>
            <a:ext cx="3931496" cy="9445604"/>
          </a:xfrm>
          <a:custGeom>
            <a:avLst/>
            <a:gdLst/>
            <a:ahLst/>
            <a:cxnLst/>
            <a:rect r="r" b="b" t="t" l="l"/>
            <a:pathLst>
              <a:path h="9445604" w="3931496">
                <a:moveTo>
                  <a:pt x="0" y="0"/>
                </a:moveTo>
                <a:lnTo>
                  <a:pt x="3931496" y="0"/>
                </a:lnTo>
                <a:lnTo>
                  <a:pt x="3931496" y="9445604"/>
                </a:lnTo>
                <a:lnTo>
                  <a:pt x="0" y="944560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7811" r="-423398" b="-8436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090782" y="5534515"/>
            <a:ext cx="5389332" cy="3993710"/>
          </a:xfrm>
          <a:custGeom>
            <a:avLst/>
            <a:gdLst/>
            <a:ahLst/>
            <a:cxnLst/>
            <a:rect r="r" b="b" t="t" l="l"/>
            <a:pathLst>
              <a:path h="3993710" w="5389332">
                <a:moveTo>
                  <a:pt x="0" y="0"/>
                </a:moveTo>
                <a:lnTo>
                  <a:pt x="5389332" y="0"/>
                </a:lnTo>
                <a:lnTo>
                  <a:pt x="5389332" y="3993710"/>
                </a:lnTo>
                <a:lnTo>
                  <a:pt x="0" y="399371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37990" t="-15138" r="-39774" b="-12866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2444895" y="2408328"/>
            <a:ext cx="4814405" cy="5470345"/>
          </a:xfrm>
          <a:custGeom>
            <a:avLst/>
            <a:gdLst/>
            <a:ahLst/>
            <a:cxnLst/>
            <a:rect r="r" b="b" t="t" l="l"/>
            <a:pathLst>
              <a:path h="5470345" w="4814405">
                <a:moveTo>
                  <a:pt x="0" y="0"/>
                </a:moveTo>
                <a:lnTo>
                  <a:pt x="4814405" y="0"/>
                </a:lnTo>
                <a:lnTo>
                  <a:pt x="4814405" y="5470344"/>
                </a:lnTo>
                <a:lnTo>
                  <a:pt x="0" y="547034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16556" r="-404463" b="-120353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8047710" y="1660702"/>
            <a:ext cx="1861150" cy="295018"/>
            <a:chOff x="0" y="0"/>
            <a:chExt cx="490179" cy="777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490179" cy="77700"/>
            </a:xfrm>
            <a:custGeom>
              <a:avLst/>
              <a:gdLst/>
              <a:ahLst/>
              <a:cxnLst/>
              <a:rect r="r" b="b" t="t" l="l"/>
              <a:pathLst>
                <a:path h="77700" w="490179">
                  <a:moveTo>
                    <a:pt x="0" y="0"/>
                  </a:moveTo>
                  <a:lnTo>
                    <a:pt x="490179" y="0"/>
                  </a:lnTo>
                  <a:lnTo>
                    <a:pt x="490179" y="77700"/>
                  </a:lnTo>
                  <a:lnTo>
                    <a:pt x="0" y="77700"/>
                  </a:lnTo>
                  <a:close/>
                </a:path>
              </a:pathLst>
            </a:custGeom>
            <a:solidFill>
              <a:srgbClr val="16E704">
                <a:alpha val="34902"/>
              </a:srgbClr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19050"/>
              <a:ext cx="490179" cy="58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68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14844594" y="9584289"/>
            <a:ext cx="2405198" cy="7969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782"/>
              </a:lnSpc>
            </a:pPr>
            <a:r>
              <a:rPr lang="en-US" sz="1650">
                <a:solidFill>
                  <a:srgbClr val="A6A6A6"/>
                </a:solidFill>
                <a:latin typeface="Gilroy Bold"/>
                <a:ea typeface="Gilroy Bold"/>
                <a:cs typeface="Gilroy Bold"/>
                <a:sym typeface="Gilroy Bold"/>
              </a:rPr>
              <a:t>Strictly Confidential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-955926" y="9593232"/>
            <a:ext cx="4529493" cy="7969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268"/>
              </a:lnSpc>
            </a:pPr>
            <a:r>
              <a:rPr lang="en-US" sz="2100">
                <a:solidFill>
                  <a:srgbClr val="ABC0E4"/>
                </a:solidFill>
                <a:latin typeface="Gilroy Bold"/>
                <a:ea typeface="Gilroy Bold"/>
                <a:cs typeface="Gilroy Bold"/>
                <a:sym typeface="Gilroy Bold"/>
              </a:rPr>
              <a:t>Enabling Mobility Solutions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356360" y="393419"/>
            <a:ext cx="12994958" cy="4930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88"/>
              </a:lnSpc>
            </a:pPr>
            <a:r>
              <a:rPr lang="en-US" sz="3600" spc="33">
                <a:solidFill>
                  <a:srgbClr val="44546A"/>
                </a:solidFill>
                <a:latin typeface="TT Rounds Condensed Bold"/>
                <a:ea typeface="TT Rounds Condensed Bold"/>
                <a:cs typeface="TT Rounds Condensed Bold"/>
                <a:sym typeface="TT Rounds Condensed Bold"/>
              </a:rPr>
              <a:t>Final Design Parameters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7427826" y="9797772"/>
            <a:ext cx="502920" cy="323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2100" spc="19">
                <a:solidFill>
                  <a:srgbClr val="000000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5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8047710" y="1955720"/>
            <a:ext cx="1861150" cy="295018"/>
            <a:chOff x="0" y="0"/>
            <a:chExt cx="490179" cy="777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490179" cy="77700"/>
            </a:xfrm>
            <a:custGeom>
              <a:avLst/>
              <a:gdLst/>
              <a:ahLst/>
              <a:cxnLst/>
              <a:rect r="r" b="b" t="t" l="l"/>
              <a:pathLst>
                <a:path h="77700" w="490179">
                  <a:moveTo>
                    <a:pt x="0" y="0"/>
                  </a:moveTo>
                  <a:lnTo>
                    <a:pt x="490179" y="0"/>
                  </a:lnTo>
                  <a:lnTo>
                    <a:pt x="490179" y="77700"/>
                  </a:lnTo>
                  <a:lnTo>
                    <a:pt x="0" y="77700"/>
                  </a:lnTo>
                  <a:close/>
                </a:path>
              </a:pathLst>
            </a:custGeom>
            <a:solidFill>
              <a:srgbClr val="16E704">
                <a:alpha val="34902"/>
              </a:srgbClr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19050"/>
              <a:ext cx="490179" cy="58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68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8047710" y="2250739"/>
            <a:ext cx="1861150" cy="295018"/>
            <a:chOff x="0" y="0"/>
            <a:chExt cx="490179" cy="777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490179" cy="77700"/>
            </a:xfrm>
            <a:custGeom>
              <a:avLst/>
              <a:gdLst/>
              <a:ahLst/>
              <a:cxnLst/>
              <a:rect r="r" b="b" t="t" l="l"/>
              <a:pathLst>
                <a:path h="77700" w="490179">
                  <a:moveTo>
                    <a:pt x="0" y="0"/>
                  </a:moveTo>
                  <a:lnTo>
                    <a:pt x="490179" y="0"/>
                  </a:lnTo>
                  <a:lnTo>
                    <a:pt x="490179" y="77700"/>
                  </a:lnTo>
                  <a:lnTo>
                    <a:pt x="0" y="77700"/>
                  </a:lnTo>
                  <a:close/>
                </a:path>
              </a:pathLst>
            </a:custGeom>
            <a:solidFill>
              <a:srgbClr val="16E704">
                <a:alpha val="34902"/>
              </a:srgbClr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19050"/>
              <a:ext cx="490179" cy="58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68"/>
                </a:lnSpc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10013458" y="1660702"/>
            <a:ext cx="1861150" cy="295018"/>
            <a:chOff x="0" y="0"/>
            <a:chExt cx="490179" cy="777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490179" cy="77700"/>
            </a:xfrm>
            <a:custGeom>
              <a:avLst/>
              <a:gdLst/>
              <a:ahLst/>
              <a:cxnLst/>
              <a:rect r="r" b="b" t="t" l="l"/>
              <a:pathLst>
                <a:path h="77700" w="490179">
                  <a:moveTo>
                    <a:pt x="0" y="0"/>
                  </a:moveTo>
                  <a:lnTo>
                    <a:pt x="490179" y="0"/>
                  </a:lnTo>
                  <a:lnTo>
                    <a:pt x="490179" y="77700"/>
                  </a:lnTo>
                  <a:lnTo>
                    <a:pt x="0" y="77700"/>
                  </a:lnTo>
                  <a:close/>
                </a:path>
              </a:pathLst>
            </a:custGeom>
            <a:solidFill>
              <a:srgbClr val="16E704">
                <a:alpha val="34902"/>
              </a:srgbClr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19050"/>
              <a:ext cx="490179" cy="58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68"/>
                </a:lnSpc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9968605" y="3129682"/>
            <a:ext cx="1861150" cy="295018"/>
            <a:chOff x="0" y="0"/>
            <a:chExt cx="490179" cy="7770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490179" cy="77700"/>
            </a:xfrm>
            <a:custGeom>
              <a:avLst/>
              <a:gdLst/>
              <a:ahLst/>
              <a:cxnLst/>
              <a:rect r="r" b="b" t="t" l="l"/>
              <a:pathLst>
                <a:path h="77700" w="490179">
                  <a:moveTo>
                    <a:pt x="0" y="0"/>
                  </a:moveTo>
                  <a:lnTo>
                    <a:pt x="490179" y="0"/>
                  </a:lnTo>
                  <a:lnTo>
                    <a:pt x="490179" y="77700"/>
                  </a:lnTo>
                  <a:lnTo>
                    <a:pt x="0" y="77700"/>
                  </a:lnTo>
                  <a:close/>
                </a:path>
              </a:pathLst>
            </a:custGeom>
            <a:solidFill>
              <a:srgbClr val="16E704">
                <a:alpha val="34902"/>
              </a:srgbClr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19050"/>
              <a:ext cx="490179" cy="58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68"/>
                </a:lnSpc>
              </a:pP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9968605" y="3424700"/>
            <a:ext cx="1861150" cy="295018"/>
            <a:chOff x="0" y="0"/>
            <a:chExt cx="490179" cy="77700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490179" cy="77700"/>
            </a:xfrm>
            <a:custGeom>
              <a:avLst/>
              <a:gdLst/>
              <a:ahLst/>
              <a:cxnLst/>
              <a:rect r="r" b="b" t="t" l="l"/>
              <a:pathLst>
                <a:path h="77700" w="490179">
                  <a:moveTo>
                    <a:pt x="0" y="0"/>
                  </a:moveTo>
                  <a:lnTo>
                    <a:pt x="490179" y="0"/>
                  </a:lnTo>
                  <a:lnTo>
                    <a:pt x="490179" y="77700"/>
                  </a:lnTo>
                  <a:lnTo>
                    <a:pt x="0" y="77700"/>
                  </a:lnTo>
                  <a:close/>
                </a:path>
              </a:pathLst>
            </a:custGeom>
            <a:solidFill>
              <a:srgbClr val="16E704">
                <a:alpha val="34902"/>
              </a:srgbClr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0" y="19050"/>
              <a:ext cx="490179" cy="58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68"/>
                </a:lnSpc>
              </a:pP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9968605" y="6587187"/>
            <a:ext cx="1861150" cy="295018"/>
            <a:chOff x="0" y="0"/>
            <a:chExt cx="490179" cy="77700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490179" cy="77700"/>
            </a:xfrm>
            <a:custGeom>
              <a:avLst/>
              <a:gdLst/>
              <a:ahLst/>
              <a:cxnLst/>
              <a:rect r="r" b="b" t="t" l="l"/>
              <a:pathLst>
                <a:path h="77700" w="490179">
                  <a:moveTo>
                    <a:pt x="0" y="0"/>
                  </a:moveTo>
                  <a:lnTo>
                    <a:pt x="490179" y="0"/>
                  </a:lnTo>
                  <a:lnTo>
                    <a:pt x="490179" y="77700"/>
                  </a:lnTo>
                  <a:lnTo>
                    <a:pt x="0" y="77700"/>
                  </a:lnTo>
                  <a:close/>
                </a:path>
              </a:pathLst>
            </a:custGeom>
            <a:solidFill>
              <a:srgbClr val="16E704">
                <a:alpha val="34902"/>
              </a:srgbClr>
            </a:solidFill>
          </p:spPr>
        </p:sp>
        <p:sp>
          <p:nvSpPr>
            <p:cNvPr name="TextBox 38" id="38"/>
            <p:cNvSpPr txBox="true"/>
            <p:nvPr/>
          </p:nvSpPr>
          <p:spPr>
            <a:xfrm>
              <a:off x="0" y="19050"/>
              <a:ext cx="490179" cy="58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68"/>
                </a:lnSpc>
              </a:pPr>
            </a:p>
          </p:txBody>
        </p:sp>
      </p:grpSp>
      <p:grpSp>
        <p:nvGrpSpPr>
          <p:cNvPr name="Group 39" id="39"/>
          <p:cNvGrpSpPr/>
          <p:nvPr/>
        </p:nvGrpSpPr>
        <p:grpSpPr>
          <a:xfrm rot="0">
            <a:off x="14844594" y="3855104"/>
            <a:ext cx="2234530" cy="355978"/>
            <a:chOff x="0" y="0"/>
            <a:chExt cx="588518" cy="93756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588518" cy="93756"/>
            </a:xfrm>
            <a:custGeom>
              <a:avLst/>
              <a:gdLst/>
              <a:ahLst/>
              <a:cxnLst/>
              <a:rect r="r" b="b" t="t" l="l"/>
              <a:pathLst>
                <a:path h="93756" w="588518">
                  <a:moveTo>
                    <a:pt x="0" y="0"/>
                  </a:moveTo>
                  <a:lnTo>
                    <a:pt x="588518" y="0"/>
                  </a:lnTo>
                  <a:lnTo>
                    <a:pt x="588518" y="93756"/>
                  </a:lnTo>
                  <a:lnTo>
                    <a:pt x="0" y="93756"/>
                  </a:lnTo>
                  <a:close/>
                </a:path>
              </a:pathLst>
            </a:custGeom>
            <a:solidFill>
              <a:srgbClr val="16E704">
                <a:alpha val="34902"/>
              </a:srgbClr>
            </a:solidFill>
          </p:spPr>
        </p:sp>
        <p:sp>
          <p:nvSpPr>
            <p:cNvPr name="TextBox 41" id="41"/>
            <p:cNvSpPr txBox="true"/>
            <p:nvPr/>
          </p:nvSpPr>
          <p:spPr>
            <a:xfrm>
              <a:off x="0" y="19050"/>
              <a:ext cx="588518" cy="747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68"/>
                </a:lnSpc>
              </a:pPr>
            </a:p>
          </p:txBody>
        </p:sp>
      </p:grpSp>
      <p:grpSp>
        <p:nvGrpSpPr>
          <p:cNvPr name="Group 42" id="42"/>
          <p:cNvGrpSpPr/>
          <p:nvPr/>
        </p:nvGrpSpPr>
        <p:grpSpPr>
          <a:xfrm rot="0">
            <a:off x="14844594" y="4211082"/>
            <a:ext cx="2234530" cy="355978"/>
            <a:chOff x="0" y="0"/>
            <a:chExt cx="588518" cy="93756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588518" cy="93756"/>
            </a:xfrm>
            <a:custGeom>
              <a:avLst/>
              <a:gdLst/>
              <a:ahLst/>
              <a:cxnLst/>
              <a:rect r="r" b="b" t="t" l="l"/>
              <a:pathLst>
                <a:path h="93756" w="588518">
                  <a:moveTo>
                    <a:pt x="0" y="0"/>
                  </a:moveTo>
                  <a:lnTo>
                    <a:pt x="588518" y="0"/>
                  </a:lnTo>
                  <a:lnTo>
                    <a:pt x="588518" y="93756"/>
                  </a:lnTo>
                  <a:lnTo>
                    <a:pt x="0" y="93756"/>
                  </a:lnTo>
                  <a:close/>
                </a:path>
              </a:pathLst>
            </a:custGeom>
            <a:solidFill>
              <a:srgbClr val="16E704">
                <a:alpha val="34902"/>
              </a:srgbClr>
            </a:solidFill>
          </p:spPr>
        </p:sp>
        <p:sp>
          <p:nvSpPr>
            <p:cNvPr name="TextBox 44" id="44"/>
            <p:cNvSpPr txBox="true"/>
            <p:nvPr/>
          </p:nvSpPr>
          <p:spPr>
            <a:xfrm>
              <a:off x="0" y="19050"/>
              <a:ext cx="588518" cy="747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68"/>
                </a:lnSpc>
              </a:pPr>
            </a:p>
          </p:txBody>
        </p:sp>
      </p:grpSp>
      <p:grpSp>
        <p:nvGrpSpPr>
          <p:cNvPr name="Group 45" id="45"/>
          <p:cNvGrpSpPr/>
          <p:nvPr/>
        </p:nvGrpSpPr>
        <p:grpSpPr>
          <a:xfrm rot="0">
            <a:off x="14844594" y="4899044"/>
            <a:ext cx="2234530" cy="355978"/>
            <a:chOff x="0" y="0"/>
            <a:chExt cx="588518" cy="93756"/>
          </a:xfrm>
        </p:grpSpPr>
        <p:sp>
          <p:nvSpPr>
            <p:cNvPr name="Freeform 46" id="46"/>
            <p:cNvSpPr/>
            <p:nvPr/>
          </p:nvSpPr>
          <p:spPr>
            <a:xfrm flipH="false" flipV="false" rot="0">
              <a:off x="0" y="0"/>
              <a:ext cx="588518" cy="93756"/>
            </a:xfrm>
            <a:custGeom>
              <a:avLst/>
              <a:gdLst/>
              <a:ahLst/>
              <a:cxnLst/>
              <a:rect r="r" b="b" t="t" l="l"/>
              <a:pathLst>
                <a:path h="93756" w="588518">
                  <a:moveTo>
                    <a:pt x="0" y="0"/>
                  </a:moveTo>
                  <a:lnTo>
                    <a:pt x="588518" y="0"/>
                  </a:lnTo>
                  <a:lnTo>
                    <a:pt x="588518" y="93756"/>
                  </a:lnTo>
                  <a:lnTo>
                    <a:pt x="0" y="93756"/>
                  </a:lnTo>
                  <a:close/>
                </a:path>
              </a:pathLst>
            </a:custGeom>
            <a:solidFill>
              <a:srgbClr val="16E704">
                <a:alpha val="34902"/>
              </a:srgbClr>
            </a:solidFill>
          </p:spPr>
        </p:sp>
        <p:sp>
          <p:nvSpPr>
            <p:cNvPr name="TextBox 47" id="47"/>
            <p:cNvSpPr txBox="true"/>
            <p:nvPr/>
          </p:nvSpPr>
          <p:spPr>
            <a:xfrm>
              <a:off x="0" y="19050"/>
              <a:ext cx="588518" cy="747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68"/>
                </a:lnSpc>
              </a:pP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cid:image002.jpg@01D79DAC.BBDC4630"/>
          <p:cNvSpPr/>
          <p:nvPr/>
        </p:nvSpPr>
        <p:spPr>
          <a:xfrm flipH="false" flipV="false" rot="0">
            <a:off x="15367450" y="58938"/>
            <a:ext cx="2807383" cy="553858"/>
          </a:xfrm>
          <a:custGeom>
            <a:avLst/>
            <a:gdLst/>
            <a:ahLst/>
            <a:cxnLst/>
            <a:rect r="r" b="b" t="t" l="l"/>
            <a:pathLst>
              <a:path h="553858" w="2807383">
                <a:moveTo>
                  <a:pt x="0" y="0"/>
                </a:moveTo>
                <a:lnTo>
                  <a:pt x="2807384" y="0"/>
                </a:lnTo>
                <a:lnTo>
                  <a:pt x="2807384" y="553858"/>
                </a:lnTo>
                <a:lnTo>
                  <a:pt x="0" y="5538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1043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78306" y="193346"/>
            <a:ext cx="606878" cy="752350"/>
            <a:chOff x="0" y="0"/>
            <a:chExt cx="809170" cy="100313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12700" y="12700"/>
              <a:ext cx="783717" cy="977773"/>
            </a:xfrm>
            <a:custGeom>
              <a:avLst/>
              <a:gdLst/>
              <a:ahLst/>
              <a:cxnLst/>
              <a:rect r="r" b="b" t="t" l="l"/>
              <a:pathLst>
                <a:path h="977773" w="783717">
                  <a:moveTo>
                    <a:pt x="0" y="0"/>
                  </a:moveTo>
                  <a:lnTo>
                    <a:pt x="351155" y="0"/>
                  </a:lnTo>
                  <a:lnTo>
                    <a:pt x="783717" y="488823"/>
                  </a:lnTo>
                  <a:lnTo>
                    <a:pt x="351155" y="977773"/>
                  </a:lnTo>
                  <a:lnTo>
                    <a:pt x="0" y="977773"/>
                  </a:lnTo>
                  <a:lnTo>
                    <a:pt x="432562" y="488823"/>
                  </a:lnTo>
                  <a:close/>
                </a:path>
              </a:pathLst>
            </a:custGeom>
            <a:solidFill>
              <a:srgbClr val="23B781"/>
            </a:solid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-889" y="0"/>
              <a:ext cx="811022" cy="1003173"/>
            </a:xfrm>
            <a:custGeom>
              <a:avLst/>
              <a:gdLst/>
              <a:ahLst/>
              <a:cxnLst/>
              <a:rect r="r" b="b" t="t" l="l"/>
              <a:pathLst>
                <a:path h="1003173" w="811022">
                  <a:moveTo>
                    <a:pt x="13589" y="0"/>
                  </a:moveTo>
                  <a:lnTo>
                    <a:pt x="364744" y="0"/>
                  </a:lnTo>
                  <a:cubicBezTo>
                    <a:pt x="368427" y="0"/>
                    <a:pt x="371856" y="1524"/>
                    <a:pt x="374269" y="4318"/>
                  </a:cubicBezTo>
                  <a:lnTo>
                    <a:pt x="806831" y="493141"/>
                  </a:lnTo>
                  <a:cubicBezTo>
                    <a:pt x="811022" y="497967"/>
                    <a:pt x="811022" y="505206"/>
                    <a:pt x="806831" y="510032"/>
                  </a:cubicBezTo>
                  <a:lnTo>
                    <a:pt x="374269" y="998855"/>
                  </a:lnTo>
                  <a:cubicBezTo>
                    <a:pt x="371856" y="1001522"/>
                    <a:pt x="368427" y="1003173"/>
                    <a:pt x="364744" y="1003173"/>
                  </a:cubicBezTo>
                  <a:lnTo>
                    <a:pt x="13589" y="1003173"/>
                  </a:lnTo>
                  <a:cubicBezTo>
                    <a:pt x="8636" y="1003173"/>
                    <a:pt x="4064" y="1000252"/>
                    <a:pt x="2032" y="995680"/>
                  </a:cubicBezTo>
                  <a:cubicBezTo>
                    <a:pt x="0" y="991108"/>
                    <a:pt x="762" y="985774"/>
                    <a:pt x="4064" y="982091"/>
                  </a:cubicBezTo>
                  <a:lnTo>
                    <a:pt x="436626" y="493141"/>
                  </a:lnTo>
                  <a:lnTo>
                    <a:pt x="446151" y="501523"/>
                  </a:lnTo>
                  <a:lnTo>
                    <a:pt x="436626" y="509905"/>
                  </a:lnTo>
                  <a:lnTo>
                    <a:pt x="4064" y="21082"/>
                  </a:lnTo>
                  <a:cubicBezTo>
                    <a:pt x="762" y="17399"/>
                    <a:pt x="0" y="12065"/>
                    <a:pt x="2032" y="7493"/>
                  </a:cubicBezTo>
                  <a:cubicBezTo>
                    <a:pt x="4064" y="2921"/>
                    <a:pt x="8636" y="0"/>
                    <a:pt x="13589" y="0"/>
                  </a:cubicBezTo>
                  <a:moveTo>
                    <a:pt x="13589" y="25400"/>
                  </a:moveTo>
                  <a:lnTo>
                    <a:pt x="13589" y="12700"/>
                  </a:lnTo>
                  <a:lnTo>
                    <a:pt x="23114" y="4318"/>
                  </a:lnTo>
                  <a:lnTo>
                    <a:pt x="455676" y="493141"/>
                  </a:lnTo>
                  <a:cubicBezTo>
                    <a:pt x="459867" y="497967"/>
                    <a:pt x="459867" y="505206"/>
                    <a:pt x="455676" y="510032"/>
                  </a:cubicBezTo>
                  <a:lnTo>
                    <a:pt x="23114" y="998855"/>
                  </a:lnTo>
                  <a:lnTo>
                    <a:pt x="13589" y="990473"/>
                  </a:lnTo>
                  <a:lnTo>
                    <a:pt x="13589" y="977773"/>
                  </a:lnTo>
                  <a:lnTo>
                    <a:pt x="364744" y="977773"/>
                  </a:lnTo>
                  <a:lnTo>
                    <a:pt x="364744" y="990473"/>
                  </a:lnTo>
                  <a:lnTo>
                    <a:pt x="355219" y="982091"/>
                  </a:lnTo>
                  <a:lnTo>
                    <a:pt x="787908" y="493141"/>
                  </a:lnTo>
                  <a:lnTo>
                    <a:pt x="797433" y="501523"/>
                  </a:lnTo>
                  <a:lnTo>
                    <a:pt x="787908" y="509905"/>
                  </a:lnTo>
                  <a:lnTo>
                    <a:pt x="355219" y="21082"/>
                  </a:lnTo>
                  <a:lnTo>
                    <a:pt x="364744" y="12700"/>
                  </a:lnTo>
                  <a:lnTo>
                    <a:pt x="364744" y="25400"/>
                  </a:lnTo>
                  <a:lnTo>
                    <a:pt x="13589" y="25400"/>
                  </a:lnTo>
                  <a:close/>
                </a:path>
              </a:pathLst>
            </a:custGeom>
            <a:solidFill>
              <a:srgbClr val="23B781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210912" y="193346"/>
            <a:ext cx="606878" cy="752350"/>
            <a:chOff x="0" y="0"/>
            <a:chExt cx="809170" cy="100313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12700" y="12700"/>
              <a:ext cx="783717" cy="977773"/>
            </a:xfrm>
            <a:custGeom>
              <a:avLst/>
              <a:gdLst/>
              <a:ahLst/>
              <a:cxnLst/>
              <a:rect r="r" b="b" t="t" l="l"/>
              <a:pathLst>
                <a:path h="977773" w="783717">
                  <a:moveTo>
                    <a:pt x="0" y="0"/>
                  </a:moveTo>
                  <a:lnTo>
                    <a:pt x="351155" y="0"/>
                  </a:lnTo>
                  <a:lnTo>
                    <a:pt x="783717" y="488823"/>
                  </a:lnTo>
                  <a:lnTo>
                    <a:pt x="351155" y="977773"/>
                  </a:lnTo>
                  <a:lnTo>
                    <a:pt x="0" y="977773"/>
                  </a:lnTo>
                  <a:lnTo>
                    <a:pt x="432562" y="488823"/>
                  </a:lnTo>
                  <a:close/>
                </a:path>
              </a:pathLst>
            </a:custGeom>
            <a:solidFill>
              <a:srgbClr val="00174E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-889" y="0"/>
              <a:ext cx="811022" cy="1003173"/>
            </a:xfrm>
            <a:custGeom>
              <a:avLst/>
              <a:gdLst/>
              <a:ahLst/>
              <a:cxnLst/>
              <a:rect r="r" b="b" t="t" l="l"/>
              <a:pathLst>
                <a:path h="1003173" w="811022">
                  <a:moveTo>
                    <a:pt x="13589" y="0"/>
                  </a:moveTo>
                  <a:lnTo>
                    <a:pt x="364744" y="0"/>
                  </a:lnTo>
                  <a:cubicBezTo>
                    <a:pt x="368427" y="0"/>
                    <a:pt x="371856" y="1524"/>
                    <a:pt x="374269" y="4318"/>
                  </a:cubicBezTo>
                  <a:lnTo>
                    <a:pt x="806831" y="493141"/>
                  </a:lnTo>
                  <a:cubicBezTo>
                    <a:pt x="811022" y="497967"/>
                    <a:pt x="811022" y="505206"/>
                    <a:pt x="806831" y="510032"/>
                  </a:cubicBezTo>
                  <a:lnTo>
                    <a:pt x="374269" y="998855"/>
                  </a:lnTo>
                  <a:cubicBezTo>
                    <a:pt x="371856" y="1001522"/>
                    <a:pt x="368427" y="1003173"/>
                    <a:pt x="364744" y="1003173"/>
                  </a:cubicBezTo>
                  <a:lnTo>
                    <a:pt x="13589" y="1003173"/>
                  </a:lnTo>
                  <a:cubicBezTo>
                    <a:pt x="8636" y="1003173"/>
                    <a:pt x="4064" y="1000252"/>
                    <a:pt x="2032" y="995680"/>
                  </a:cubicBezTo>
                  <a:cubicBezTo>
                    <a:pt x="0" y="991108"/>
                    <a:pt x="762" y="985774"/>
                    <a:pt x="4064" y="982091"/>
                  </a:cubicBezTo>
                  <a:lnTo>
                    <a:pt x="436626" y="493141"/>
                  </a:lnTo>
                  <a:lnTo>
                    <a:pt x="446151" y="501523"/>
                  </a:lnTo>
                  <a:lnTo>
                    <a:pt x="436626" y="509905"/>
                  </a:lnTo>
                  <a:lnTo>
                    <a:pt x="4064" y="21082"/>
                  </a:lnTo>
                  <a:cubicBezTo>
                    <a:pt x="762" y="17399"/>
                    <a:pt x="0" y="12065"/>
                    <a:pt x="2032" y="7493"/>
                  </a:cubicBezTo>
                  <a:cubicBezTo>
                    <a:pt x="4064" y="2921"/>
                    <a:pt x="8636" y="0"/>
                    <a:pt x="13589" y="0"/>
                  </a:cubicBezTo>
                  <a:moveTo>
                    <a:pt x="13589" y="25400"/>
                  </a:moveTo>
                  <a:lnTo>
                    <a:pt x="13589" y="12700"/>
                  </a:lnTo>
                  <a:lnTo>
                    <a:pt x="23114" y="4318"/>
                  </a:lnTo>
                  <a:lnTo>
                    <a:pt x="455676" y="493141"/>
                  </a:lnTo>
                  <a:cubicBezTo>
                    <a:pt x="459867" y="497967"/>
                    <a:pt x="459867" y="505206"/>
                    <a:pt x="455676" y="510032"/>
                  </a:cubicBezTo>
                  <a:lnTo>
                    <a:pt x="23114" y="998855"/>
                  </a:lnTo>
                  <a:lnTo>
                    <a:pt x="13589" y="990473"/>
                  </a:lnTo>
                  <a:lnTo>
                    <a:pt x="13589" y="977773"/>
                  </a:lnTo>
                  <a:lnTo>
                    <a:pt x="364744" y="977773"/>
                  </a:lnTo>
                  <a:lnTo>
                    <a:pt x="364744" y="990473"/>
                  </a:lnTo>
                  <a:lnTo>
                    <a:pt x="355219" y="982091"/>
                  </a:lnTo>
                  <a:lnTo>
                    <a:pt x="787908" y="493141"/>
                  </a:lnTo>
                  <a:lnTo>
                    <a:pt x="797433" y="501523"/>
                  </a:lnTo>
                  <a:lnTo>
                    <a:pt x="787908" y="509905"/>
                  </a:lnTo>
                  <a:lnTo>
                    <a:pt x="355219" y="21082"/>
                  </a:lnTo>
                  <a:lnTo>
                    <a:pt x="364744" y="12700"/>
                  </a:lnTo>
                  <a:lnTo>
                    <a:pt x="364744" y="25400"/>
                  </a:lnTo>
                  <a:lnTo>
                    <a:pt x="13589" y="25400"/>
                  </a:lnTo>
                  <a:close/>
                </a:path>
              </a:pathLst>
            </a:custGeom>
            <a:solidFill>
              <a:srgbClr val="00174E"/>
            </a:solidFill>
          </p:spPr>
        </p:sp>
      </p:grpSp>
      <p:sp>
        <p:nvSpPr>
          <p:cNvPr name="Freeform 9" id="9" descr="cid:image002.jpg@01D79DAC.BBDC4630"/>
          <p:cNvSpPr/>
          <p:nvPr/>
        </p:nvSpPr>
        <p:spPr>
          <a:xfrm flipH="false" flipV="false" rot="0">
            <a:off x="15367450" y="58938"/>
            <a:ext cx="2807383" cy="553858"/>
          </a:xfrm>
          <a:custGeom>
            <a:avLst/>
            <a:gdLst/>
            <a:ahLst/>
            <a:cxnLst/>
            <a:rect r="r" b="b" t="t" l="l"/>
            <a:pathLst>
              <a:path h="553858" w="2807383">
                <a:moveTo>
                  <a:pt x="0" y="0"/>
                </a:moveTo>
                <a:lnTo>
                  <a:pt x="2807384" y="0"/>
                </a:lnTo>
                <a:lnTo>
                  <a:pt x="2807384" y="553858"/>
                </a:lnTo>
                <a:lnTo>
                  <a:pt x="0" y="5538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10436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308820" y="1294371"/>
            <a:ext cx="5063593" cy="7862930"/>
          </a:xfrm>
          <a:custGeom>
            <a:avLst/>
            <a:gdLst/>
            <a:ahLst/>
            <a:cxnLst/>
            <a:rect r="r" b="b" t="t" l="l"/>
            <a:pathLst>
              <a:path h="7862930" w="5063593">
                <a:moveTo>
                  <a:pt x="0" y="0"/>
                </a:moveTo>
                <a:lnTo>
                  <a:pt x="5063594" y="0"/>
                </a:lnTo>
                <a:lnTo>
                  <a:pt x="5063594" y="7862930"/>
                </a:lnTo>
                <a:lnTo>
                  <a:pt x="0" y="786293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7130" r="-354129" b="-49076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4844594" y="9584289"/>
            <a:ext cx="2405198" cy="7969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782"/>
              </a:lnSpc>
            </a:pPr>
            <a:r>
              <a:rPr lang="en-US" sz="1650">
                <a:solidFill>
                  <a:srgbClr val="A6A6A6"/>
                </a:solidFill>
                <a:latin typeface="Gilroy Bold"/>
                <a:ea typeface="Gilroy Bold"/>
                <a:cs typeface="Gilroy Bold"/>
                <a:sym typeface="Gilroy Bold"/>
              </a:rPr>
              <a:t>Strictly Confidential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-955926" y="9593232"/>
            <a:ext cx="4529493" cy="7969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268"/>
              </a:lnSpc>
            </a:pPr>
            <a:r>
              <a:rPr lang="en-US" sz="2100">
                <a:solidFill>
                  <a:srgbClr val="ABC0E4"/>
                </a:solidFill>
                <a:latin typeface="Gilroy Bold"/>
                <a:ea typeface="Gilroy Bold"/>
                <a:cs typeface="Gilroy Bold"/>
                <a:sym typeface="Gilroy Bold"/>
              </a:rPr>
              <a:t>Enabling Mobility Solutions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56360" y="393419"/>
            <a:ext cx="12994958" cy="4930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88"/>
              </a:lnSpc>
            </a:pPr>
            <a:r>
              <a:rPr lang="en-US" sz="3600" spc="33">
                <a:solidFill>
                  <a:srgbClr val="44546A"/>
                </a:solidFill>
                <a:latin typeface="TT Rounds Condensed Bold"/>
                <a:ea typeface="TT Rounds Condensed Bold"/>
                <a:cs typeface="TT Rounds Condensed Bold"/>
                <a:sym typeface="TT Rounds Condensed Bold"/>
              </a:rPr>
              <a:t>Windings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7427826" y="9797772"/>
            <a:ext cx="502920" cy="323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2100" spc="19">
                <a:solidFill>
                  <a:srgbClr val="000000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6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8729305" y="1198038"/>
            <a:ext cx="8041837" cy="8055597"/>
          </a:xfrm>
          <a:custGeom>
            <a:avLst/>
            <a:gdLst/>
            <a:ahLst/>
            <a:cxnLst/>
            <a:rect r="r" b="b" t="t" l="l"/>
            <a:pathLst>
              <a:path h="8055597" w="8041837">
                <a:moveTo>
                  <a:pt x="0" y="0"/>
                </a:moveTo>
                <a:lnTo>
                  <a:pt x="8041837" y="0"/>
                </a:lnTo>
                <a:lnTo>
                  <a:pt x="8041837" y="8055596"/>
                </a:lnTo>
                <a:lnTo>
                  <a:pt x="0" y="805559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80812" t="-11085" r="-34237" b="-3583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2910337" y="2157362"/>
            <a:ext cx="1509585" cy="1524951"/>
            <a:chOff x="0" y="0"/>
            <a:chExt cx="397586" cy="401633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397586" cy="401633"/>
            </a:xfrm>
            <a:custGeom>
              <a:avLst/>
              <a:gdLst/>
              <a:ahLst/>
              <a:cxnLst/>
              <a:rect r="r" b="b" t="t" l="l"/>
              <a:pathLst>
                <a:path h="401633" w="397586">
                  <a:moveTo>
                    <a:pt x="0" y="0"/>
                  </a:moveTo>
                  <a:lnTo>
                    <a:pt x="397586" y="0"/>
                  </a:lnTo>
                  <a:lnTo>
                    <a:pt x="397586" y="401633"/>
                  </a:lnTo>
                  <a:lnTo>
                    <a:pt x="0" y="401633"/>
                  </a:lnTo>
                  <a:close/>
                </a:path>
              </a:pathLst>
            </a:custGeom>
            <a:solidFill>
              <a:srgbClr val="16E704">
                <a:alpha val="34902"/>
              </a:srgbClr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19050"/>
              <a:ext cx="397586" cy="3825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68"/>
                </a:lnSpc>
              </a:pP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cid:image002.jpg@01D79DAC.BBDC4630"/>
          <p:cNvSpPr/>
          <p:nvPr/>
        </p:nvSpPr>
        <p:spPr>
          <a:xfrm flipH="false" flipV="false" rot="0">
            <a:off x="15367450" y="58938"/>
            <a:ext cx="2807383" cy="553858"/>
          </a:xfrm>
          <a:custGeom>
            <a:avLst/>
            <a:gdLst/>
            <a:ahLst/>
            <a:cxnLst/>
            <a:rect r="r" b="b" t="t" l="l"/>
            <a:pathLst>
              <a:path h="553858" w="2807383">
                <a:moveTo>
                  <a:pt x="0" y="0"/>
                </a:moveTo>
                <a:lnTo>
                  <a:pt x="2807384" y="0"/>
                </a:lnTo>
                <a:lnTo>
                  <a:pt x="2807384" y="553858"/>
                </a:lnTo>
                <a:lnTo>
                  <a:pt x="0" y="5538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1043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78306" y="193346"/>
            <a:ext cx="606878" cy="752350"/>
            <a:chOff x="0" y="0"/>
            <a:chExt cx="809170" cy="100313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12700" y="12700"/>
              <a:ext cx="783717" cy="977773"/>
            </a:xfrm>
            <a:custGeom>
              <a:avLst/>
              <a:gdLst/>
              <a:ahLst/>
              <a:cxnLst/>
              <a:rect r="r" b="b" t="t" l="l"/>
              <a:pathLst>
                <a:path h="977773" w="783717">
                  <a:moveTo>
                    <a:pt x="0" y="0"/>
                  </a:moveTo>
                  <a:lnTo>
                    <a:pt x="351155" y="0"/>
                  </a:lnTo>
                  <a:lnTo>
                    <a:pt x="783717" y="488823"/>
                  </a:lnTo>
                  <a:lnTo>
                    <a:pt x="351155" y="977773"/>
                  </a:lnTo>
                  <a:lnTo>
                    <a:pt x="0" y="977773"/>
                  </a:lnTo>
                  <a:lnTo>
                    <a:pt x="432562" y="488823"/>
                  </a:lnTo>
                  <a:close/>
                </a:path>
              </a:pathLst>
            </a:custGeom>
            <a:solidFill>
              <a:srgbClr val="23B781"/>
            </a:solid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-889" y="0"/>
              <a:ext cx="811022" cy="1003173"/>
            </a:xfrm>
            <a:custGeom>
              <a:avLst/>
              <a:gdLst/>
              <a:ahLst/>
              <a:cxnLst/>
              <a:rect r="r" b="b" t="t" l="l"/>
              <a:pathLst>
                <a:path h="1003173" w="811022">
                  <a:moveTo>
                    <a:pt x="13589" y="0"/>
                  </a:moveTo>
                  <a:lnTo>
                    <a:pt x="364744" y="0"/>
                  </a:lnTo>
                  <a:cubicBezTo>
                    <a:pt x="368427" y="0"/>
                    <a:pt x="371856" y="1524"/>
                    <a:pt x="374269" y="4318"/>
                  </a:cubicBezTo>
                  <a:lnTo>
                    <a:pt x="806831" y="493141"/>
                  </a:lnTo>
                  <a:cubicBezTo>
                    <a:pt x="811022" y="497967"/>
                    <a:pt x="811022" y="505206"/>
                    <a:pt x="806831" y="510032"/>
                  </a:cubicBezTo>
                  <a:lnTo>
                    <a:pt x="374269" y="998855"/>
                  </a:lnTo>
                  <a:cubicBezTo>
                    <a:pt x="371856" y="1001522"/>
                    <a:pt x="368427" y="1003173"/>
                    <a:pt x="364744" y="1003173"/>
                  </a:cubicBezTo>
                  <a:lnTo>
                    <a:pt x="13589" y="1003173"/>
                  </a:lnTo>
                  <a:cubicBezTo>
                    <a:pt x="8636" y="1003173"/>
                    <a:pt x="4064" y="1000252"/>
                    <a:pt x="2032" y="995680"/>
                  </a:cubicBezTo>
                  <a:cubicBezTo>
                    <a:pt x="0" y="991108"/>
                    <a:pt x="762" y="985774"/>
                    <a:pt x="4064" y="982091"/>
                  </a:cubicBezTo>
                  <a:lnTo>
                    <a:pt x="436626" y="493141"/>
                  </a:lnTo>
                  <a:lnTo>
                    <a:pt x="446151" y="501523"/>
                  </a:lnTo>
                  <a:lnTo>
                    <a:pt x="436626" y="509905"/>
                  </a:lnTo>
                  <a:lnTo>
                    <a:pt x="4064" y="21082"/>
                  </a:lnTo>
                  <a:cubicBezTo>
                    <a:pt x="762" y="17399"/>
                    <a:pt x="0" y="12065"/>
                    <a:pt x="2032" y="7493"/>
                  </a:cubicBezTo>
                  <a:cubicBezTo>
                    <a:pt x="4064" y="2921"/>
                    <a:pt x="8636" y="0"/>
                    <a:pt x="13589" y="0"/>
                  </a:cubicBezTo>
                  <a:moveTo>
                    <a:pt x="13589" y="25400"/>
                  </a:moveTo>
                  <a:lnTo>
                    <a:pt x="13589" y="12700"/>
                  </a:lnTo>
                  <a:lnTo>
                    <a:pt x="23114" y="4318"/>
                  </a:lnTo>
                  <a:lnTo>
                    <a:pt x="455676" y="493141"/>
                  </a:lnTo>
                  <a:cubicBezTo>
                    <a:pt x="459867" y="497967"/>
                    <a:pt x="459867" y="505206"/>
                    <a:pt x="455676" y="510032"/>
                  </a:cubicBezTo>
                  <a:lnTo>
                    <a:pt x="23114" y="998855"/>
                  </a:lnTo>
                  <a:lnTo>
                    <a:pt x="13589" y="990473"/>
                  </a:lnTo>
                  <a:lnTo>
                    <a:pt x="13589" y="977773"/>
                  </a:lnTo>
                  <a:lnTo>
                    <a:pt x="364744" y="977773"/>
                  </a:lnTo>
                  <a:lnTo>
                    <a:pt x="364744" y="990473"/>
                  </a:lnTo>
                  <a:lnTo>
                    <a:pt x="355219" y="982091"/>
                  </a:lnTo>
                  <a:lnTo>
                    <a:pt x="787908" y="493141"/>
                  </a:lnTo>
                  <a:lnTo>
                    <a:pt x="797433" y="501523"/>
                  </a:lnTo>
                  <a:lnTo>
                    <a:pt x="787908" y="509905"/>
                  </a:lnTo>
                  <a:lnTo>
                    <a:pt x="355219" y="21082"/>
                  </a:lnTo>
                  <a:lnTo>
                    <a:pt x="364744" y="12700"/>
                  </a:lnTo>
                  <a:lnTo>
                    <a:pt x="364744" y="25400"/>
                  </a:lnTo>
                  <a:lnTo>
                    <a:pt x="13589" y="25400"/>
                  </a:lnTo>
                  <a:close/>
                </a:path>
              </a:pathLst>
            </a:custGeom>
            <a:solidFill>
              <a:srgbClr val="23B781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210912" y="193346"/>
            <a:ext cx="606878" cy="752350"/>
            <a:chOff x="0" y="0"/>
            <a:chExt cx="809170" cy="100313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12700" y="12700"/>
              <a:ext cx="783717" cy="977773"/>
            </a:xfrm>
            <a:custGeom>
              <a:avLst/>
              <a:gdLst/>
              <a:ahLst/>
              <a:cxnLst/>
              <a:rect r="r" b="b" t="t" l="l"/>
              <a:pathLst>
                <a:path h="977773" w="783717">
                  <a:moveTo>
                    <a:pt x="0" y="0"/>
                  </a:moveTo>
                  <a:lnTo>
                    <a:pt x="351155" y="0"/>
                  </a:lnTo>
                  <a:lnTo>
                    <a:pt x="783717" y="488823"/>
                  </a:lnTo>
                  <a:lnTo>
                    <a:pt x="351155" y="977773"/>
                  </a:lnTo>
                  <a:lnTo>
                    <a:pt x="0" y="977773"/>
                  </a:lnTo>
                  <a:lnTo>
                    <a:pt x="432562" y="488823"/>
                  </a:lnTo>
                  <a:close/>
                </a:path>
              </a:pathLst>
            </a:custGeom>
            <a:solidFill>
              <a:srgbClr val="00174E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-889" y="0"/>
              <a:ext cx="811022" cy="1003173"/>
            </a:xfrm>
            <a:custGeom>
              <a:avLst/>
              <a:gdLst/>
              <a:ahLst/>
              <a:cxnLst/>
              <a:rect r="r" b="b" t="t" l="l"/>
              <a:pathLst>
                <a:path h="1003173" w="811022">
                  <a:moveTo>
                    <a:pt x="13589" y="0"/>
                  </a:moveTo>
                  <a:lnTo>
                    <a:pt x="364744" y="0"/>
                  </a:lnTo>
                  <a:cubicBezTo>
                    <a:pt x="368427" y="0"/>
                    <a:pt x="371856" y="1524"/>
                    <a:pt x="374269" y="4318"/>
                  </a:cubicBezTo>
                  <a:lnTo>
                    <a:pt x="806831" y="493141"/>
                  </a:lnTo>
                  <a:cubicBezTo>
                    <a:pt x="811022" y="497967"/>
                    <a:pt x="811022" y="505206"/>
                    <a:pt x="806831" y="510032"/>
                  </a:cubicBezTo>
                  <a:lnTo>
                    <a:pt x="374269" y="998855"/>
                  </a:lnTo>
                  <a:cubicBezTo>
                    <a:pt x="371856" y="1001522"/>
                    <a:pt x="368427" y="1003173"/>
                    <a:pt x="364744" y="1003173"/>
                  </a:cubicBezTo>
                  <a:lnTo>
                    <a:pt x="13589" y="1003173"/>
                  </a:lnTo>
                  <a:cubicBezTo>
                    <a:pt x="8636" y="1003173"/>
                    <a:pt x="4064" y="1000252"/>
                    <a:pt x="2032" y="995680"/>
                  </a:cubicBezTo>
                  <a:cubicBezTo>
                    <a:pt x="0" y="991108"/>
                    <a:pt x="762" y="985774"/>
                    <a:pt x="4064" y="982091"/>
                  </a:cubicBezTo>
                  <a:lnTo>
                    <a:pt x="436626" y="493141"/>
                  </a:lnTo>
                  <a:lnTo>
                    <a:pt x="446151" y="501523"/>
                  </a:lnTo>
                  <a:lnTo>
                    <a:pt x="436626" y="509905"/>
                  </a:lnTo>
                  <a:lnTo>
                    <a:pt x="4064" y="21082"/>
                  </a:lnTo>
                  <a:cubicBezTo>
                    <a:pt x="762" y="17399"/>
                    <a:pt x="0" y="12065"/>
                    <a:pt x="2032" y="7493"/>
                  </a:cubicBezTo>
                  <a:cubicBezTo>
                    <a:pt x="4064" y="2921"/>
                    <a:pt x="8636" y="0"/>
                    <a:pt x="13589" y="0"/>
                  </a:cubicBezTo>
                  <a:moveTo>
                    <a:pt x="13589" y="25400"/>
                  </a:moveTo>
                  <a:lnTo>
                    <a:pt x="13589" y="12700"/>
                  </a:lnTo>
                  <a:lnTo>
                    <a:pt x="23114" y="4318"/>
                  </a:lnTo>
                  <a:lnTo>
                    <a:pt x="455676" y="493141"/>
                  </a:lnTo>
                  <a:cubicBezTo>
                    <a:pt x="459867" y="497967"/>
                    <a:pt x="459867" y="505206"/>
                    <a:pt x="455676" y="510032"/>
                  </a:cubicBezTo>
                  <a:lnTo>
                    <a:pt x="23114" y="998855"/>
                  </a:lnTo>
                  <a:lnTo>
                    <a:pt x="13589" y="990473"/>
                  </a:lnTo>
                  <a:lnTo>
                    <a:pt x="13589" y="977773"/>
                  </a:lnTo>
                  <a:lnTo>
                    <a:pt x="364744" y="977773"/>
                  </a:lnTo>
                  <a:lnTo>
                    <a:pt x="364744" y="990473"/>
                  </a:lnTo>
                  <a:lnTo>
                    <a:pt x="355219" y="982091"/>
                  </a:lnTo>
                  <a:lnTo>
                    <a:pt x="787908" y="493141"/>
                  </a:lnTo>
                  <a:lnTo>
                    <a:pt x="797433" y="501523"/>
                  </a:lnTo>
                  <a:lnTo>
                    <a:pt x="787908" y="509905"/>
                  </a:lnTo>
                  <a:lnTo>
                    <a:pt x="355219" y="21082"/>
                  </a:lnTo>
                  <a:lnTo>
                    <a:pt x="364744" y="12700"/>
                  </a:lnTo>
                  <a:lnTo>
                    <a:pt x="364744" y="25400"/>
                  </a:lnTo>
                  <a:lnTo>
                    <a:pt x="13589" y="25400"/>
                  </a:lnTo>
                  <a:close/>
                </a:path>
              </a:pathLst>
            </a:custGeom>
            <a:solidFill>
              <a:srgbClr val="00174E"/>
            </a:solidFill>
          </p:spPr>
        </p:sp>
      </p:grpSp>
      <p:sp>
        <p:nvSpPr>
          <p:cNvPr name="Freeform 9" id="9" descr="cid:image002.jpg@01D79DAC.BBDC4630"/>
          <p:cNvSpPr/>
          <p:nvPr/>
        </p:nvSpPr>
        <p:spPr>
          <a:xfrm flipH="false" flipV="false" rot="0">
            <a:off x="15367450" y="58938"/>
            <a:ext cx="2807383" cy="553858"/>
          </a:xfrm>
          <a:custGeom>
            <a:avLst/>
            <a:gdLst/>
            <a:ahLst/>
            <a:cxnLst/>
            <a:rect r="r" b="b" t="t" l="l"/>
            <a:pathLst>
              <a:path h="553858" w="2807383">
                <a:moveTo>
                  <a:pt x="0" y="0"/>
                </a:moveTo>
                <a:lnTo>
                  <a:pt x="2807384" y="0"/>
                </a:lnTo>
                <a:lnTo>
                  <a:pt x="2807384" y="553858"/>
                </a:lnTo>
                <a:lnTo>
                  <a:pt x="0" y="5538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10436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578305" y="2087983"/>
            <a:ext cx="5862242" cy="6109769"/>
          </a:xfrm>
          <a:custGeom>
            <a:avLst/>
            <a:gdLst/>
            <a:ahLst/>
            <a:cxnLst/>
            <a:rect r="r" b="b" t="t" l="l"/>
            <a:pathLst>
              <a:path h="6109769" w="5862242">
                <a:moveTo>
                  <a:pt x="0" y="0"/>
                </a:moveTo>
                <a:lnTo>
                  <a:pt x="5862243" y="0"/>
                </a:lnTo>
                <a:lnTo>
                  <a:pt x="5862243" y="6109769"/>
                </a:lnTo>
                <a:lnTo>
                  <a:pt x="0" y="610976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1633" r="-397267" b="-143709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4844594" y="9584289"/>
            <a:ext cx="2405198" cy="7969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782"/>
              </a:lnSpc>
            </a:pPr>
            <a:r>
              <a:rPr lang="en-US" sz="1650">
                <a:solidFill>
                  <a:srgbClr val="A6A6A6"/>
                </a:solidFill>
                <a:latin typeface="Gilroy Bold"/>
                <a:ea typeface="Gilroy Bold"/>
                <a:cs typeface="Gilroy Bold"/>
                <a:sym typeface="Gilroy Bold"/>
              </a:rPr>
              <a:t>Strictly Confidential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-955926" y="9593232"/>
            <a:ext cx="4529493" cy="7969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268"/>
              </a:lnSpc>
            </a:pPr>
            <a:r>
              <a:rPr lang="en-US" sz="2100">
                <a:solidFill>
                  <a:srgbClr val="ABC0E4"/>
                </a:solidFill>
                <a:latin typeface="Gilroy Bold"/>
                <a:ea typeface="Gilroy Bold"/>
                <a:cs typeface="Gilroy Bold"/>
                <a:sym typeface="Gilroy Bold"/>
              </a:rPr>
              <a:t>Enabling Mobility Solutions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56360" y="393419"/>
            <a:ext cx="12994958" cy="4930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88"/>
              </a:lnSpc>
            </a:pPr>
            <a:r>
              <a:rPr lang="en-US" sz="3600" spc="33">
                <a:solidFill>
                  <a:srgbClr val="44546A"/>
                </a:solidFill>
                <a:latin typeface="TT Rounds Condensed Bold"/>
                <a:ea typeface="TT Rounds Condensed Bold"/>
                <a:cs typeface="TT Rounds Condensed Bold"/>
                <a:sym typeface="TT Rounds Condensed Bold"/>
              </a:rPr>
              <a:t>Windings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7427826" y="9797772"/>
            <a:ext cx="502920" cy="323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2100" spc="19">
                <a:solidFill>
                  <a:srgbClr val="000000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7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6440548" y="1027434"/>
            <a:ext cx="11490199" cy="8230866"/>
          </a:xfrm>
          <a:custGeom>
            <a:avLst/>
            <a:gdLst/>
            <a:ahLst/>
            <a:cxnLst/>
            <a:rect r="r" b="b" t="t" l="l"/>
            <a:pathLst>
              <a:path h="8230866" w="11490199">
                <a:moveTo>
                  <a:pt x="0" y="0"/>
                </a:moveTo>
                <a:lnTo>
                  <a:pt x="11490198" y="0"/>
                </a:lnTo>
                <a:lnTo>
                  <a:pt x="11490198" y="8230866"/>
                </a:lnTo>
                <a:lnTo>
                  <a:pt x="0" y="82308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9899" t="-10358" r="-22260" b="-3319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881744" y="4787522"/>
            <a:ext cx="5098327" cy="778883"/>
            <a:chOff x="0" y="0"/>
            <a:chExt cx="1342769" cy="205138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342769" cy="205138"/>
            </a:xfrm>
            <a:custGeom>
              <a:avLst/>
              <a:gdLst/>
              <a:ahLst/>
              <a:cxnLst/>
              <a:rect r="r" b="b" t="t" l="l"/>
              <a:pathLst>
                <a:path h="205138" w="1342769">
                  <a:moveTo>
                    <a:pt x="0" y="0"/>
                  </a:moveTo>
                  <a:lnTo>
                    <a:pt x="1342769" y="0"/>
                  </a:lnTo>
                  <a:lnTo>
                    <a:pt x="1342769" y="205138"/>
                  </a:lnTo>
                  <a:lnTo>
                    <a:pt x="0" y="205138"/>
                  </a:lnTo>
                  <a:close/>
                </a:path>
              </a:pathLst>
            </a:custGeom>
            <a:solidFill>
              <a:srgbClr val="16E704">
                <a:alpha val="34902"/>
              </a:srgbClr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19050"/>
              <a:ext cx="1342769" cy="1860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68"/>
                </a:lnSpc>
              </a:pPr>
            </a:p>
          </p:txBody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cid:image002.jpg@01D79DAC.BBDC4630"/>
          <p:cNvSpPr/>
          <p:nvPr/>
        </p:nvSpPr>
        <p:spPr>
          <a:xfrm flipH="false" flipV="false" rot="0">
            <a:off x="15367450" y="58938"/>
            <a:ext cx="2807383" cy="553858"/>
          </a:xfrm>
          <a:custGeom>
            <a:avLst/>
            <a:gdLst/>
            <a:ahLst/>
            <a:cxnLst/>
            <a:rect r="r" b="b" t="t" l="l"/>
            <a:pathLst>
              <a:path h="553858" w="2807383">
                <a:moveTo>
                  <a:pt x="0" y="0"/>
                </a:moveTo>
                <a:lnTo>
                  <a:pt x="2807384" y="0"/>
                </a:lnTo>
                <a:lnTo>
                  <a:pt x="2807384" y="553858"/>
                </a:lnTo>
                <a:lnTo>
                  <a:pt x="0" y="5538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1043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78306" y="193346"/>
            <a:ext cx="606878" cy="752350"/>
            <a:chOff x="0" y="0"/>
            <a:chExt cx="809170" cy="100313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12700" y="12700"/>
              <a:ext cx="783717" cy="977773"/>
            </a:xfrm>
            <a:custGeom>
              <a:avLst/>
              <a:gdLst/>
              <a:ahLst/>
              <a:cxnLst/>
              <a:rect r="r" b="b" t="t" l="l"/>
              <a:pathLst>
                <a:path h="977773" w="783717">
                  <a:moveTo>
                    <a:pt x="0" y="0"/>
                  </a:moveTo>
                  <a:lnTo>
                    <a:pt x="351155" y="0"/>
                  </a:lnTo>
                  <a:lnTo>
                    <a:pt x="783717" y="488823"/>
                  </a:lnTo>
                  <a:lnTo>
                    <a:pt x="351155" y="977773"/>
                  </a:lnTo>
                  <a:lnTo>
                    <a:pt x="0" y="977773"/>
                  </a:lnTo>
                  <a:lnTo>
                    <a:pt x="432562" y="488823"/>
                  </a:lnTo>
                  <a:close/>
                </a:path>
              </a:pathLst>
            </a:custGeom>
            <a:solidFill>
              <a:srgbClr val="23B781"/>
            </a:solid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-889" y="0"/>
              <a:ext cx="811022" cy="1003173"/>
            </a:xfrm>
            <a:custGeom>
              <a:avLst/>
              <a:gdLst/>
              <a:ahLst/>
              <a:cxnLst/>
              <a:rect r="r" b="b" t="t" l="l"/>
              <a:pathLst>
                <a:path h="1003173" w="811022">
                  <a:moveTo>
                    <a:pt x="13589" y="0"/>
                  </a:moveTo>
                  <a:lnTo>
                    <a:pt x="364744" y="0"/>
                  </a:lnTo>
                  <a:cubicBezTo>
                    <a:pt x="368427" y="0"/>
                    <a:pt x="371856" y="1524"/>
                    <a:pt x="374269" y="4318"/>
                  </a:cubicBezTo>
                  <a:lnTo>
                    <a:pt x="806831" y="493141"/>
                  </a:lnTo>
                  <a:cubicBezTo>
                    <a:pt x="811022" y="497967"/>
                    <a:pt x="811022" y="505206"/>
                    <a:pt x="806831" y="510032"/>
                  </a:cubicBezTo>
                  <a:lnTo>
                    <a:pt x="374269" y="998855"/>
                  </a:lnTo>
                  <a:cubicBezTo>
                    <a:pt x="371856" y="1001522"/>
                    <a:pt x="368427" y="1003173"/>
                    <a:pt x="364744" y="1003173"/>
                  </a:cubicBezTo>
                  <a:lnTo>
                    <a:pt x="13589" y="1003173"/>
                  </a:lnTo>
                  <a:cubicBezTo>
                    <a:pt x="8636" y="1003173"/>
                    <a:pt x="4064" y="1000252"/>
                    <a:pt x="2032" y="995680"/>
                  </a:cubicBezTo>
                  <a:cubicBezTo>
                    <a:pt x="0" y="991108"/>
                    <a:pt x="762" y="985774"/>
                    <a:pt x="4064" y="982091"/>
                  </a:cubicBezTo>
                  <a:lnTo>
                    <a:pt x="436626" y="493141"/>
                  </a:lnTo>
                  <a:lnTo>
                    <a:pt x="446151" y="501523"/>
                  </a:lnTo>
                  <a:lnTo>
                    <a:pt x="436626" y="509905"/>
                  </a:lnTo>
                  <a:lnTo>
                    <a:pt x="4064" y="21082"/>
                  </a:lnTo>
                  <a:cubicBezTo>
                    <a:pt x="762" y="17399"/>
                    <a:pt x="0" y="12065"/>
                    <a:pt x="2032" y="7493"/>
                  </a:cubicBezTo>
                  <a:cubicBezTo>
                    <a:pt x="4064" y="2921"/>
                    <a:pt x="8636" y="0"/>
                    <a:pt x="13589" y="0"/>
                  </a:cubicBezTo>
                  <a:moveTo>
                    <a:pt x="13589" y="25400"/>
                  </a:moveTo>
                  <a:lnTo>
                    <a:pt x="13589" y="12700"/>
                  </a:lnTo>
                  <a:lnTo>
                    <a:pt x="23114" y="4318"/>
                  </a:lnTo>
                  <a:lnTo>
                    <a:pt x="455676" y="493141"/>
                  </a:lnTo>
                  <a:cubicBezTo>
                    <a:pt x="459867" y="497967"/>
                    <a:pt x="459867" y="505206"/>
                    <a:pt x="455676" y="510032"/>
                  </a:cubicBezTo>
                  <a:lnTo>
                    <a:pt x="23114" y="998855"/>
                  </a:lnTo>
                  <a:lnTo>
                    <a:pt x="13589" y="990473"/>
                  </a:lnTo>
                  <a:lnTo>
                    <a:pt x="13589" y="977773"/>
                  </a:lnTo>
                  <a:lnTo>
                    <a:pt x="364744" y="977773"/>
                  </a:lnTo>
                  <a:lnTo>
                    <a:pt x="364744" y="990473"/>
                  </a:lnTo>
                  <a:lnTo>
                    <a:pt x="355219" y="982091"/>
                  </a:lnTo>
                  <a:lnTo>
                    <a:pt x="787908" y="493141"/>
                  </a:lnTo>
                  <a:lnTo>
                    <a:pt x="797433" y="501523"/>
                  </a:lnTo>
                  <a:lnTo>
                    <a:pt x="787908" y="509905"/>
                  </a:lnTo>
                  <a:lnTo>
                    <a:pt x="355219" y="21082"/>
                  </a:lnTo>
                  <a:lnTo>
                    <a:pt x="364744" y="12700"/>
                  </a:lnTo>
                  <a:lnTo>
                    <a:pt x="364744" y="25400"/>
                  </a:lnTo>
                  <a:lnTo>
                    <a:pt x="13589" y="25400"/>
                  </a:lnTo>
                  <a:close/>
                </a:path>
              </a:pathLst>
            </a:custGeom>
            <a:solidFill>
              <a:srgbClr val="23B781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210912" y="193346"/>
            <a:ext cx="606878" cy="752350"/>
            <a:chOff x="0" y="0"/>
            <a:chExt cx="809170" cy="100313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12700" y="12700"/>
              <a:ext cx="783717" cy="977773"/>
            </a:xfrm>
            <a:custGeom>
              <a:avLst/>
              <a:gdLst/>
              <a:ahLst/>
              <a:cxnLst/>
              <a:rect r="r" b="b" t="t" l="l"/>
              <a:pathLst>
                <a:path h="977773" w="783717">
                  <a:moveTo>
                    <a:pt x="0" y="0"/>
                  </a:moveTo>
                  <a:lnTo>
                    <a:pt x="351155" y="0"/>
                  </a:lnTo>
                  <a:lnTo>
                    <a:pt x="783717" y="488823"/>
                  </a:lnTo>
                  <a:lnTo>
                    <a:pt x="351155" y="977773"/>
                  </a:lnTo>
                  <a:lnTo>
                    <a:pt x="0" y="977773"/>
                  </a:lnTo>
                  <a:lnTo>
                    <a:pt x="432562" y="488823"/>
                  </a:lnTo>
                  <a:close/>
                </a:path>
              </a:pathLst>
            </a:custGeom>
            <a:solidFill>
              <a:srgbClr val="00174E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-889" y="0"/>
              <a:ext cx="811022" cy="1003173"/>
            </a:xfrm>
            <a:custGeom>
              <a:avLst/>
              <a:gdLst/>
              <a:ahLst/>
              <a:cxnLst/>
              <a:rect r="r" b="b" t="t" l="l"/>
              <a:pathLst>
                <a:path h="1003173" w="811022">
                  <a:moveTo>
                    <a:pt x="13589" y="0"/>
                  </a:moveTo>
                  <a:lnTo>
                    <a:pt x="364744" y="0"/>
                  </a:lnTo>
                  <a:cubicBezTo>
                    <a:pt x="368427" y="0"/>
                    <a:pt x="371856" y="1524"/>
                    <a:pt x="374269" y="4318"/>
                  </a:cubicBezTo>
                  <a:lnTo>
                    <a:pt x="806831" y="493141"/>
                  </a:lnTo>
                  <a:cubicBezTo>
                    <a:pt x="811022" y="497967"/>
                    <a:pt x="811022" y="505206"/>
                    <a:pt x="806831" y="510032"/>
                  </a:cubicBezTo>
                  <a:lnTo>
                    <a:pt x="374269" y="998855"/>
                  </a:lnTo>
                  <a:cubicBezTo>
                    <a:pt x="371856" y="1001522"/>
                    <a:pt x="368427" y="1003173"/>
                    <a:pt x="364744" y="1003173"/>
                  </a:cubicBezTo>
                  <a:lnTo>
                    <a:pt x="13589" y="1003173"/>
                  </a:lnTo>
                  <a:cubicBezTo>
                    <a:pt x="8636" y="1003173"/>
                    <a:pt x="4064" y="1000252"/>
                    <a:pt x="2032" y="995680"/>
                  </a:cubicBezTo>
                  <a:cubicBezTo>
                    <a:pt x="0" y="991108"/>
                    <a:pt x="762" y="985774"/>
                    <a:pt x="4064" y="982091"/>
                  </a:cubicBezTo>
                  <a:lnTo>
                    <a:pt x="436626" y="493141"/>
                  </a:lnTo>
                  <a:lnTo>
                    <a:pt x="446151" y="501523"/>
                  </a:lnTo>
                  <a:lnTo>
                    <a:pt x="436626" y="509905"/>
                  </a:lnTo>
                  <a:lnTo>
                    <a:pt x="4064" y="21082"/>
                  </a:lnTo>
                  <a:cubicBezTo>
                    <a:pt x="762" y="17399"/>
                    <a:pt x="0" y="12065"/>
                    <a:pt x="2032" y="7493"/>
                  </a:cubicBezTo>
                  <a:cubicBezTo>
                    <a:pt x="4064" y="2921"/>
                    <a:pt x="8636" y="0"/>
                    <a:pt x="13589" y="0"/>
                  </a:cubicBezTo>
                  <a:moveTo>
                    <a:pt x="13589" y="25400"/>
                  </a:moveTo>
                  <a:lnTo>
                    <a:pt x="13589" y="12700"/>
                  </a:lnTo>
                  <a:lnTo>
                    <a:pt x="23114" y="4318"/>
                  </a:lnTo>
                  <a:lnTo>
                    <a:pt x="455676" y="493141"/>
                  </a:lnTo>
                  <a:cubicBezTo>
                    <a:pt x="459867" y="497967"/>
                    <a:pt x="459867" y="505206"/>
                    <a:pt x="455676" y="510032"/>
                  </a:cubicBezTo>
                  <a:lnTo>
                    <a:pt x="23114" y="998855"/>
                  </a:lnTo>
                  <a:lnTo>
                    <a:pt x="13589" y="990473"/>
                  </a:lnTo>
                  <a:lnTo>
                    <a:pt x="13589" y="977773"/>
                  </a:lnTo>
                  <a:lnTo>
                    <a:pt x="364744" y="977773"/>
                  </a:lnTo>
                  <a:lnTo>
                    <a:pt x="364744" y="990473"/>
                  </a:lnTo>
                  <a:lnTo>
                    <a:pt x="355219" y="982091"/>
                  </a:lnTo>
                  <a:lnTo>
                    <a:pt x="787908" y="493141"/>
                  </a:lnTo>
                  <a:lnTo>
                    <a:pt x="797433" y="501523"/>
                  </a:lnTo>
                  <a:lnTo>
                    <a:pt x="787908" y="509905"/>
                  </a:lnTo>
                  <a:lnTo>
                    <a:pt x="355219" y="21082"/>
                  </a:lnTo>
                  <a:lnTo>
                    <a:pt x="364744" y="12700"/>
                  </a:lnTo>
                  <a:lnTo>
                    <a:pt x="364744" y="25400"/>
                  </a:lnTo>
                  <a:lnTo>
                    <a:pt x="13589" y="25400"/>
                  </a:lnTo>
                  <a:close/>
                </a:path>
              </a:pathLst>
            </a:custGeom>
            <a:solidFill>
              <a:srgbClr val="00174E"/>
            </a:solidFill>
          </p:spPr>
        </p:sp>
      </p:grpSp>
      <p:sp>
        <p:nvSpPr>
          <p:cNvPr name="Freeform 9" id="9" descr="cid:image002.jpg@01D79DAC.BBDC4630"/>
          <p:cNvSpPr/>
          <p:nvPr/>
        </p:nvSpPr>
        <p:spPr>
          <a:xfrm flipH="false" flipV="false" rot="0">
            <a:off x="15367450" y="58938"/>
            <a:ext cx="2807383" cy="553858"/>
          </a:xfrm>
          <a:custGeom>
            <a:avLst/>
            <a:gdLst/>
            <a:ahLst/>
            <a:cxnLst/>
            <a:rect r="r" b="b" t="t" l="l"/>
            <a:pathLst>
              <a:path h="553858" w="2807383">
                <a:moveTo>
                  <a:pt x="0" y="0"/>
                </a:moveTo>
                <a:lnTo>
                  <a:pt x="2807384" y="0"/>
                </a:lnTo>
                <a:lnTo>
                  <a:pt x="2807384" y="553858"/>
                </a:lnTo>
                <a:lnTo>
                  <a:pt x="0" y="5538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10436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637773" y="1535105"/>
            <a:ext cx="13012453" cy="7107825"/>
          </a:xfrm>
          <a:custGeom>
            <a:avLst/>
            <a:gdLst/>
            <a:ahLst/>
            <a:cxnLst/>
            <a:rect r="r" b="b" t="t" l="l"/>
            <a:pathLst>
              <a:path h="7107825" w="13012453">
                <a:moveTo>
                  <a:pt x="0" y="0"/>
                </a:moveTo>
                <a:lnTo>
                  <a:pt x="13012454" y="0"/>
                </a:lnTo>
                <a:lnTo>
                  <a:pt x="13012454" y="7107825"/>
                </a:lnTo>
                <a:lnTo>
                  <a:pt x="0" y="71078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9775" r="-4346" b="-3258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4844594" y="9584289"/>
            <a:ext cx="2405198" cy="7969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782"/>
              </a:lnSpc>
            </a:pPr>
            <a:r>
              <a:rPr lang="en-US" sz="1650">
                <a:solidFill>
                  <a:srgbClr val="A6A6A6"/>
                </a:solidFill>
                <a:latin typeface="Gilroy Bold"/>
                <a:ea typeface="Gilroy Bold"/>
                <a:cs typeface="Gilroy Bold"/>
                <a:sym typeface="Gilroy Bold"/>
              </a:rPr>
              <a:t>Strictly Confidential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-955926" y="9593232"/>
            <a:ext cx="4529493" cy="7969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268"/>
              </a:lnSpc>
            </a:pPr>
            <a:r>
              <a:rPr lang="en-US" sz="2100">
                <a:solidFill>
                  <a:srgbClr val="ABC0E4"/>
                </a:solidFill>
                <a:latin typeface="Gilroy Bold"/>
                <a:ea typeface="Gilroy Bold"/>
                <a:cs typeface="Gilroy Bold"/>
                <a:sym typeface="Gilroy Bold"/>
              </a:rPr>
              <a:t>Enabling Mobility Solutions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56360" y="393419"/>
            <a:ext cx="12994958" cy="4930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88"/>
              </a:lnSpc>
            </a:pPr>
            <a:r>
              <a:rPr lang="en-US" sz="3600" spc="33">
                <a:solidFill>
                  <a:srgbClr val="44546A"/>
                </a:solidFill>
                <a:latin typeface="TT Rounds Condensed Bold"/>
                <a:ea typeface="TT Rounds Condensed Bold"/>
                <a:cs typeface="TT Rounds Condensed Bold"/>
                <a:sym typeface="TT Rounds Condensed Bold"/>
              </a:rPr>
              <a:t>Materials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7427826" y="9797772"/>
            <a:ext cx="502920" cy="323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2100" spc="19">
                <a:solidFill>
                  <a:srgbClr val="000000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8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13415697" y="8286952"/>
            <a:ext cx="2234530" cy="279087"/>
            <a:chOff x="0" y="0"/>
            <a:chExt cx="588518" cy="73504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588518" cy="73504"/>
            </a:xfrm>
            <a:custGeom>
              <a:avLst/>
              <a:gdLst/>
              <a:ahLst/>
              <a:cxnLst/>
              <a:rect r="r" b="b" t="t" l="l"/>
              <a:pathLst>
                <a:path h="73504" w="588518">
                  <a:moveTo>
                    <a:pt x="0" y="0"/>
                  </a:moveTo>
                  <a:lnTo>
                    <a:pt x="588518" y="0"/>
                  </a:lnTo>
                  <a:lnTo>
                    <a:pt x="588518" y="73504"/>
                  </a:lnTo>
                  <a:lnTo>
                    <a:pt x="0" y="73504"/>
                  </a:lnTo>
                  <a:close/>
                </a:path>
              </a:pathLst>
            </a:custGeom>
            <a:solidFill>
              <a:srgbClr val="16E704">
                <a:alpha val="34902"/>
              </a:srgbClr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19050"/>
              <a:ext cx="588518" cy="544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68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5040898" y="6802620"/>
            <a:ext cx="2695880" cy="304717"/>
            <a:chOff x="0" y="0"/>
            <a:chExt cx="710026" cy="80255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710026" cy="80255"/>
            </a:xfrm>
            <a:custGeom>
              <a:avLst/>
              <a:gdLst/>
              <a:ahLst/>
              <a:cxnLst/>
              <a:rect r="r" b="b" t="t" l="l"/>
              <a:pathLst>
                <a:path h="80255" w="710026">
                  <a:moveTo>
                    <a:pt x="0" y="0"/>
                  </a:moveTo>
                  <a:lnTo>
                    <a:pt x="710026" y="0"/>
                  </a:lnTo>
                  <a:lnTo>
                    <a:pt x="710026" y="80255"/>
                  </a:lnTo>
                  <a:lnTo>
                    <a:pt x="0" y="80255"/>
                  </a:lnTo>
                  <a:close/>
                </a:path>
              </a:pathLst>
            </a:custGeom>
            <a:solidFill>
              <a:srgbClr val="16E704">
                <a:alpha val="34902"/>
              </a:srgbClr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19050"/>
              <a:ext cx="710026" cy="612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68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5040898" y="3278416"/>
            <a:ext cx="2695880" cy="279087"/>
            <a:chOff x="0" y="0"/>
            <a:chExt cx="710026" cy="73504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710026" cy="73504"/>
            </a:xfrm>
            <a:custGeom>
              <a:avLst/>
              <a:gdLst/>
              <a:ahLst/>
              <a:cxnLst/>
              <a:rect r="r" b="b" t="t" l="l"/>
              <a:pathLst>
                <a:path h="73504" w="710026">
                  <a:moveTo>
                    <a:pt x="0" y="0"/>
                  </a:moveTo>
                  <a:lnTo>
                    <a:pt x="710026" y="0"/>
                  </a:lnTo>
                  <a:lnTo>
                    <a:pt x="710026" y="73504"/>
                  </a:lnTo>
                  <a:lnTo>
                    <a:pt x="0" y="73504"/>
                  </a:lnTo>
                  <a:close/>
                </a:path>
              </a:pathLst>
            </a:custGeom>
            <a:solidFill>
              <a:srgbClr val="16E704">
                <a:alpha val="34902"/>
              </a:srgbClr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19050"/>
              <a:ext cx="710026" cy="544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68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5040898" y="4124225"/>
            <a:ext cx="2695880" cy="304717"/>
            <a:chOff x="0" y="0"/>
            <a:chExt cx="710026" cy="80255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710026" cy="80255"/>
            </a:xfrm>
            <a:custGeom>
              <a:avLst/>
              <a:gdLst/>
              <a:ahLst/>
              <a:cxnLst/>
              <a:rect r="r" b="b" t="t" l="l"/>
              <a:pathLst>
                <a:path h="80255" w="710026">
                  <a:moveTo>
                    <a:pt x="0" y="0"/>
                  </a:moveTo>
                  <a:lnTo>
                    <a:pt x="710026" y="0"/>
                  </a:lnTo>
                  <a:lnTo>
                    <a:pt x="710026" y="80255"/>
                  </a:lnTo>
                  <a:lnTo>
                    <a:pt x="0" y="80255"/>
                  </a:lnTo>
                  <a:close/>
                </a:path>
              </a:pathLst>
            </a:custGeom>
            <a:solidFill>
              <a:srgbClr val="16E704">
                <a:alpha val="34902"/>
              </a:srgbClr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19050"/>
              <a:ext cx="710026" cy="612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68"/>
                </a:lnSpc>
              </a:pPr>
            </a:p>
          </p:txBody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cid:image002.jpg@01D79DAC.BBDC4630"/>
          <p:cNvSpPr/>
          <p:nvPr/>
        </p:nvSpPr>
        <p:spPr>
          <a:xfrm flipH="false" flipV="false" rot="0">
            <a:off x="15367450" y="58938"/>
            <a:ext cx="2807383" cy="553858"/>
          </a:xfrm>
          <a:custGeom>
            <a:avLst/>
            <a:gdLst/>
            <a:ahLst/>
            <a:cxnLst/>
            <a:rect r="r" b="b" t="t" l="l"/>
            <a:pathLst>
              <a:path h="553858" w="2807383">
                <a:moveTo>
                  <a:pt x="0" y="0"/>
                </a:moveTo>
                <a:lnTo>
                  <a:pt x="2807384" y="0"/>
                </a:lnTo>
                <a:lnTo>
                  <a:pt x="2807384" y="553858"/>
                </a:lnTo>
                <a:lnTo>
                  <a:pt x="0" y="5538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1043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78306" y="193346"/>
            <a:ext cx="606878" cy="752350"/>
            <a:chOff x="0" y="0"/>
            <a:chExt cx="809170" cy="100313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12700" y="12700"/>
              <a:ext cx="783717" cy="977773"/>
            </a:xfrm>
            <a:custGeom>
              <a:avLst/>
              <a:gdLst/>
              <a:ahLst/>
              <a:cxnLst/>
              <a:rect r="r" b="b" t="t" l="l"/>
              <a:pathLst>
                <a:path h="977773" w="783717">
                  <a:moveTo>
                    <a:pt x="0" y="0"/>
                  </a:moveTo>
                  <a:lnTo>
                    <a:pt x="351155" y="0"/>
                  </a:lnTo>
                  <a:lnTo>
                    <a:pt x="783717" y="488823"/>
                  </a:lnTo>
                  <a:lnTo>
                    <a:pt x="351155" y="977773"/>
                  </a:lnTo>
                  <a:lnTo>
                    <a:pt x="0" y="977773"/>
                  </a:lnTo>
                  <a:lnTo>
                    <a:pt x="432562" y="488823"/>
                  </a:lnTo>
                  <a:close/>
                </a:path>
              </a:pathLst>
            </a:custGeom>
            <a:solidFill>
              <a:srgbClr val="23B781"/>
            </a:solid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-889" y="0"/>
              <a:ext cx="811022" cy="1003173"/>
            </a:xfrm>
            <a:custGeom>
              <a:avLst/>
              <a:gdLst/>
              <a:ahLst/>
              <a:cxnLst/>
              <a:rect r="r" b="b" t="t" l="l"/>
              <a:pathLst>
                <a:path h="1003173" w="811022">
                  <a:moveTo>
                    <a:pt x="13589" y="0"/>
                  </a:moveTo>
                  <a:lnTo>
                    <a:pt x="364744" y="0"/>
                  </a:lnTo>
                  <a:cubicBezTo>
                    <a:pt x="368427" y="0"/>
                    <a:pt x="371856" y="1524"/>
                    <a:pt x="374269" y="4318"/>
                  </a:cubicBezTo>
                  <a:lnTo>
                    <a:pt x="806831" y="493141"/>
                  </a:lnTo>
                  <a:cubicBezTo>
                    <a:pt x="811022" y="497967"/>
                    <a:pt x="811022" y="505206"/>
                    <a:pt x="806831" y="510032"/>
                  </a:cubicBezTo>
                  <a:lnTo>
                    <a:pt x="374269" y="998855"/>
                  </a:lnTo>
                  <a:cubicBezTo>
                    <a:pt x="371856" y="1001522"/>
                    <a:pt x="368427" y="1003173"/>
                    <a:pt x="364744" y="1003173"/>
                  </a:cubicBezTo>
                  <a:lnTo>
                    <a:pt x="13589" y="1003173"/>
                  </a:lnTo>
                  <a:cubicBezTo>
                    <a:pt x="8636" y="1003173"/>
                    <a:pt x="4064" y="1000252"/>
                    <a:pt x="2032" y="995680"/>
                  </a:cubicBezTo>
                  <a:cubicBezTo>
                    <a:pt x="0" y="991108"/>
                    <a:pt x="762" y="985774"/>
                    <a:pt x="4064" y="982091"/>
                  </a:cubicBezTo>
                  <a:lnTo>
                    <a:pt x="436626" y="493141"/>
                  </a:lnTo>
                  <a:lnTo>
                    <a:pt x="446151" y="501523"/>
                  </a:lnTo>
                  <a:lnTo>
                    <a:pt x="436626" y="509905"/>
                  </a:lnTo>
                  <a:lnTo>
                    <a:pt x="4064" y="21082"/>
                  </a:lnTo>
                  <a:cubicBezTo>
                    <a:pt x="762" y="17399"/>
                    <a:pt x="0" y="12065"/>
                    <a:pt x="2032" y="7493"/>
                  </a:cubicBezTo>
                  <a:cubicBezTo>
                    <a:pt x="4064" y="2921"/>
                    <a:pt x="8636" y="0"/>
                    <a:pt x="13589" y="0"/>
                  </a:cubicBezTo>
                  <a:moveTo>
                    <a:pt x="13589" y="25400"/>
                  </a:moveTo>
                  <a:lnTo>
                    <a:pt x="13589" y="12700"/>
                  </a:lnTo>
                  <a:lnTo>
                    <a:pt x="23114" y="4318"/>
                  </a:lnTo>
                  <a:lnTo>
                    <a:pt x="455676" y="493141"/>
                  </a:lnTo>
                  <a:cubicBezTo>
                    <a:pt x="459867" y="497967"/>
                    <a:pt x="459867" y="505206"/>
                    <a:pt x="455676" y="510032"/>
                  </a:cubicBezTo>
                  <a:lnTo>
                    <a:pt x="23114" y="998855"/>
                  </a:lnTo>
                  <a:lnTo>
                    <a:pt x="13589" y="990473"/>
                  </a:lnTo>
                  <a:lnTo>
                    <a:pt x="13589" y="977773"/>
                  </a:lnTo>
                  <a:lnTo>
                    <a:pt x="364744" y="977773"/>
                  </a:lnTo>
                  <a:lnTo>
                    <a:pt x="364744" y="990473"/>
                  </a:lnTo>
                  <a:lnTo>
                    <a:pt x="355219" y="982091"/>
                  </a:lnTo>
                  <a:lnTo>
                    <a:pt x="787908" y="493141"/>
                  </a:lnTo>
                  <a:lnTo>
                    <a:pt x="797433" y="501523"/>
                  </a:lnTo>
                  <a:lnTo>
                    <a:pt x="787908" y="509905"/>
                  </a:lnTo>
                  <a:lnTo>
                    <a:pt x="355219" y="21082"/>
                  </a:lnTo>
                  <a:lnTo>
                    <a:pt x="364744" y="12700"/>
                  </a:lnTo>
                  <a:lnTo>
                    <a:pt x="364744" y="25400"/>
                  </a:lnTo>
                  <a:lnTo>
                    <a:pt x="13589" y="25400"/>
                  </a:lnTo>
                  <a:close/>
                </a:path>
              </a:pathLst>
            </a:custGeom>
            <a:solidFill>
              <a:srgbClr val="23B781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210912" y="193346"/>
            <a:ext cx="606878" cy="752350"/>
            <a:chOff x="0" y="0"/>
            <a:chExt cx="809170" cy="100313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12700" y="12700"/>
              <a:ext cx="783717" cy="977773"/>
            </a:xfrm>
            <a:custGeom>
              <a:avLst/>
              <a:gdLst/>
              <a:ahLst/>
              <a:cxnLst/>
              <a:rect r="r" b="b" t="t" l="l"/>
              <a:pathLst>
                <a:path h="977773" w="783717">
                  <a:moveTo>
                    <a:pt x="0" y="0"/>
                  </a:moveTo>
                  <a:lnTo>
                    <a:pt x="351155" y="0"/>
                  </a:lnTo>
                  <a:lnTo>
                    <a:pt x="783717" y="488823"/>
                  </a:lnTo>
                  <a:lnTo>
                    <a:pt x="351155" y="977773"/>
                  </a:lnTo>
                  <a:lnTo>
                    <a:pt x="0" y="977773"/>
                  </a:lnTo>
                  <a:lnTo>
                    <a:pt x="432562" y="488823"/>
                  </a:lnTo>
                  <a:close/>
                </a:path>
              </a:pathLst>
            </a:custGeom>
            <a:solidFill>
              <a:srgbClr val="00174E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-889" y="0"/>
              <a:ext cx="811022" cy="1003173"/>
            </a:xfrm>
            <a:custGeom>
              <a:avLst/>
              <a:gdLst/>
              <a:ahLst/>
              <a:cxnLst/>
              <a:rect r="r" b="b" t="t" l="l"/>
              <a:pathLst>
                <a:path h="1003173" w="811022">
                  <a:moveTo>
                    <a:pt x="13589" y="0"/>
                  </a:moveTo>
                  <a:lnTo>
                    <a:pt x="364744" y="0"/>
                  </a:lnTo>
                  <a:cubicBezTo>
                    <a:pt x="368427" y="0"/>
                    <a:pt x="371856" y="1524"/>
                    <a:pt x="374269" y="4318"/>
                  </a:cubicBezTo>
                  <a:lnTo>
                    <a:pt x="806831" y="493141"/>
                  </a:lnTo>
                  <a:cubicBezTo>
                    <a:pt x="811022" y="497967"/>
                    <a:pt x="811022" y="505206"/>
                    <a:pt x="806831" y="510032"/>
                  </a:cubicBezTo>
                  <a:lnTo>
                    <a:pt x="374269" y="998855"/>
                  </a:lnTo>
                  <a:cubicBezTo>
                    <a:pt x="371856" y="1001522"/>
                    <a:pt x="368427" y="1003173"/>
                    <a:pt x="364744" y="1003173"/>
                  </a:cubicBezTo>
                  <a:lnTo>
                    <a:pt x="13589" y="1003173"/>
                  </a:lnTo>
                  <a:cubicBezTo>
                    <a:pt x="8636" y="1003173"/>
                    <a:pt x="4064" y="1000252"/>
                    <a:pt x="2032" y="995680"/>
                  </a:cubicBezTo>
                  <a:cubicBezTo>
                    <a:pt x="0" y="991108"/>
                    <a:pt x="762" y="985774"/>
                    <a:pt x="4064" y="982091"/>
                  </a:cubicBezTo>
                  <a:lnTo>
                    <a:pt x="436626" y="493141"/>
                  </a:lnTo>
                  <a:lnTo>
                    <a:pt x="446151" y="501523"/>
                  </a:lnTo>
                  <a:lnTo>
                    <a:pt x="436626" y="509905"/>
                  </a:lnTo>
                  <a:lnTo>
                    <a:pt x="4064" y="21082"/>
                  </a:lnTo>
                  <a:cubicBezTo>
                    <a:pt x="762" y="17399"/>
                    <a:pt x="0" y="12065"/>
                    <a:pt x="2032" y="7493"/>
                  </a:cubicBezTo>
                  <a:cubicBezTo>
                    <a:pt x="4064" y="2921"/>
                    <a:pt x="8636" y="0"/>
                    <a:pt x="13589" y="0"/>
                  </a:cubicBezTo>
                  <a:moveTo>
                    <a:pt x="13589" y="25400"/>
                  </a:moveTo>
                  <a:lnTo>
                    <a:pt x="13589" y="12700"/>
                  </a:lnTo>
                  <a:lnTo>
                    <a:pt x="23114" y="4318"/>
                  </a:lnTo>
                  <a:lnTo>
                    <a:pt x="455676" y="493141"/>
                  </a:lnTo>
                  <a:cubicBezTo>
                    <a:pt x="459867" y="497967"/>
                    <a:pt x="459867" y="505206"/>
                    <a:pt x="455676" y="510032"/>
                  </a:cubicBezTo>
                  <a:lnTo>
                    <a:pt x="23114" y="998855"/>
                  </a:lnTo>
                  <a:lnTo>
                    <a:pt x="13589" y="990473"/>
                  </a:lnTo>
                  <a:lnTo>
                    <a:pt x="13589" y="977773"/>
                  </a:lnTo>
                  <a:lnTo>
                    <a:pt x="364744" y="977773"/>
                  </a:lnTo>
                  <a:lnTo>
                    <a:pt x="364744" y="990473"/>
                  </a:lnTo>
                  <a:lnTo>
                    <a:pt x="355219" y="982091"/>
                  </a:lnTo>
                  <a:lnTo>
                    <a:pt x="787908" y="493141"/>
                  </a:lnTo>
                  <a:lnTo>
                    <a:pt x="797433" y="501523"/>
                  </a:lnTo>
                  <a:lnTo>
                    <a:pt x="787908" y="509905"/>
                  </a:lnTo>
                  <a:lnTo>
                    <a:pt x="355219" y="21082"/>
                  </a:lnTo>
                  <a:lnTo>
                    <a:pt x="364744" y="12700"/>
                  </a:lnTo>
                  <a:lnTo>
                    <a:pt x="364744" y="25400"/>
                  </a:lnTo>
                  <a:lnTo>
                    <a:pt x="13589" y="25400"/>
                  </a:lnTo>
                  <a:close/>
                </a:path>
              </a:pathLst>
            </a:custGeom>
            <a:solidFill>
              <a:srgbClr val="00174E"/>
            </a:solidFill>
          </p:spPr>
        </p:sp>
      </p:grpSp>
      <p:sp>
        <p:nvSpPr>
          <p:cNvPr name="Freeform 9" id="9" descr="cid:image002.jpg@01D79DAC.BBDC4630"/>
          <p:cNvSpPr/>
          <p:nvPr/>
        </p:nvSpPr>
        <p:spPr>
          <a:xfrm flipH="false" flipV="false" rot="0">
            <a:off x="15367450" y="58938"/>
            <a:ext cx="2807383" cy="553858"/>
          </a:xfrm>
          <a:custGeom>
            <a:avLst/>
            <a:gdLst/>
            <a:ahLst/>
            <a:cxnLst/>
            <a:rect r="r" b="b" t="t" l="l"/>
            <a:pathLst>
              <a:path h="553858" w="2807383">
                <a:moveTo>
                  <a:pt x="0" y="0"/>
                </a:moveTo>
                <a:lnTo>
                  <a:pt x="2807384" y="0"/>
                </a:lnTo>
                <a:lnTo>
                  <a:pt x="2807384" y="553858"/>
                </a:lnTo>
                <a:lnTo>
                  <a:pt x="0" y="5538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10436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185183" y="1019757"/>
            <a:ext cx="4289618" cy="8357906"/>
            <a:chOff x="0" y="0"/>
            <a:chExt cx="5719491" cy="11143874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086482" cy="11131950"/>
            </a:xfrm>
            <a:custGeom>
              <a:avLst/>
              <a:gdLst/>
              <a:ahLst/>
              <a:cxnLst/>
              <a:rect r="r" b="b" t="t" l="l"/>
              <a:pathLst>
                <a:path h="11131950" w="4086482">
                  <a:moveTo>
                    <a:pt x="0" y="0"/>
                  </a:moveTo>
                  <a:lnTo>
                    <a:pt x="4086482" y="0"/>
                  </a:lnTo>
                  <a:lnTo>
                    <a:pt x="4086482" y="11131950"/>
                  </a:lnTo>
                  <a:lnTo>
                    <a:pt x="0" y="111319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8474" r="-462441" b="-3263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5047089" y="0"/>
              <a:ext cx="672402" cy="11131950"/>
            </a:xfrm>
            <a:custGeom>
              <a:avLst/>
              <a:gdLst/>
              <a:ahLst/>
              <a:cxnLst/>
              <a:rect r="r" b="b" t="t" l="l"/>
              <a:pathLst>
                <a:path h="11131950" w="672402">
                  <a:moveTo>
                    <a:pt x="0" y="0"/>
                  </a:moveTo>
                  <a:lnTo>
                    <a:pt x="672402" y="0"/>
                  </a:lnTo>
                  <a:lnTo>
                    <a:pt x="672402" y="11131950"/>
                  </a:lnTo>
                  <a:lnTo>
                    <a:pt x="0" y="111319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1448521" t="-8514" r="-1869678" b="-3222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4086482" y="11924"/>
              <a:ext cx="991087" cy="11131950"/>
            </a:xfrm>
            <a:custGeom>
              <a:avLst/>
              <a:gdLst/>
              <a:ahLst/>
              <a:cxnLst/>
              <a:rect r="r" b="b" t="t" l="l"/>
              <a:pathLst>
                <a:path h="11131950" w="991087">
                  <a:moveTo>
                    <a:pt x="0" y="0"/>
                  </a:moveTo>
                  <a:lnTo>
                    <a:pt x="991087" y="0"/>
                  </a:lnTo>
                  <a:lnTo>
                    <a:pt x="991087" y="11131950"/>
                  </a:lnTo>
                  <a:lnTo>
                    <a:pt x="0" y="111319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696376" t="-8633" r="-1522698" b="-3104"/>
              </a:stretch>
            </a:blip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6784401" y="1037643"/>
            <a:ext cx="4719198" cy="8340020"/>
            <a:chOff x="0" y="0"/>
            <a:chExt cx="6292264" cy="11120026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3631272" cy="11120026"/>
            </a:xfrm>
            <a:custGeom>
              <a:avLst/>
              <a:gdLst/>
              <a:ahLst/>
              <a:cxnLst/>
              <a:rect r="r" b="b" t="t" l="l"/>
              <a:pathLst>
                <a:path h="11120026" w="3631272">
                  <a:moveTo>
                    <a:pt x="0" y="0"/>
                  </a:moveTo>
                  <a:lnTo>
                    <a:pt x="3631272" y="0"/>
                  </a:lnTo>
                  <a:lnTo>
                    <a:pt x="3631272" y="11120026"/>
                  </a:lnTo>
                  <a:lnTo>
                    <a:pt x="0" y="111200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357128" t="-12217" r="-249216" b="-12611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4808383" y="0"/>
              <a:ext cx="1483881" cy="11120026"/>
            </a:xfrm>
            <a:custGeom>
              <a:avLst/>
              <a:gdLst/>
              <a:ahLst/>
              <a:cxnLst/>
              <a:rect r="r" b="b" t="t" l="l"/>
              <a:pathLst>
                <a:path h="11120026" w="1483881">
                  <a:moveTo>
                    <a:pt x="0" y="0"/>
                  </a:moveTo>
                  <a:lnTo>
                    <a:pt x="1483881" y="0"/>
                  </a:lnTo>
                  <a:lnTo>
                    <a:pt x="1483881" y="11120026"/>
                  </a:lnTo>
                  <a:lnTo>
                    <a:pt x="0" y="111200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1575367" t="-12217" r="-53160" b="-12611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3631272" y="0"/>
              <a:ext cx="1177111" cy="11120026"/>
            </a:xfrm>
            <a:custGeom>
              <a:avLst/>
              <a:gdLst/>
              <a:ahLst/>
              <a:cxnLst/>
              <a:rect r="r" b="b" t="t" l="l"/>
              <a:pathLst>
                <a:path h="11120026" w="1177111">
                  <a:moveTo>
                    <a:pt x="0" y="0"/>
                  </a:moveTo>
                  <a:lnTo>
                    <a:pt x="1177111" y="0"/>
                  </a:lnTo>
                  <a:lnTo>
                    <a:pt x="1177111" y="11120026"/>
                  </a:lnTo>
                  <a:lnTo>
                    <a:pt x="0" y="111200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1736484" t="-12217" r="-342519" b="-12611"/>
              </a:stretch>
            </a:blipFill>
          </p:spPr>
        </p:sp>
      </p:grpSp>
      <p:sp>
        <p:nvSpPr>
          <p:cNvPr name="TextBox 18" id="18"/>
          <p:cNvSpPr txBox="true"/>
          <p:nvPr/>
        </p:nvSpPr>
        <p:spPr>
          <a:xfrm rot="0">
            <a:off x="-955926" y="9593232"/>
            <a:ext cx="4529493" cy="7969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268"/>
              </a:lnSpc>
            </a:pPr>
            <a:r>
              <a:rPr lang="en-US" sz="2100">
                <a:solidFill>
                  <a:srgbClr val="ABC0E4"/>
                </a:solidFill>
                <a:latin typeface="Gilroy Bold"/>
                <a:ea typeface="Gilroy Bold"/>
                <a:cs typeface="Gilroy Bold"/>
                <a:sym typeface="Gilroy Bold"/>
              </a:rPr>
              <a:t>Enabling Mobility Solutions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4844594" y="9584289"/>
            <a:ext cx="2405198" cy="7969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782"/>
              </a:lnSpc>
            </a:pPr>
            <a:r>
              <a:rPr lang="en-US" sz="1650">
                <a:solidFill>
                  <a:srgbClr val="A6A6A6"/>
                </a:solidFill>
                <a:latin typeface="Gilroy Bold"/>
                <a:ea typeface="Gilroy Bold"/>
                <a:cs typeface="Gilroy Bold"/>
                <a:sym typeface="Gilroy Bold"/>
              </a:rPr>
              <a:t>Strictly Confidential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356360" y="393419"/>
            <a:ext cx="12994958" cy="4930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88"/>
              </a:lnSpc>
            </a:pPr>
            <a:r>
              <a:rPr lang="en-US" sz="3600" spc="33">
                <a:solidFill>
                  <a:srgbClr val="44546A"/>
                </a:solidFill>
                <a:latin typeface="TT Rounds Condensed Bold"/>
                <a:ea typeface="TT Rounds Condensed Bold"/>
                <a:cs typeface="TT Rounds Condensed Bold"/>
                <a:sym typeface="TT Rounds Condensed Bold"/>
              </a:rPr>
              <a:t>Motor Performance Parameters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7427826" y="9797772"/>
            <a:ext cx="502920" cy="323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2100" spc="19">
                <a:solidFill>
                  <a:srgbClr val="000000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9</a:t>
            </a:r>
          </a:p>
        </p:txBody>
      </p:sp>
      <p:grpSp>
        <p:nvGrpSpPr>
          <p:cNvPr name="Group 22" id="22"/>
          <p:cNvGrpSpPr/>
          <p:nvPr/>
        </p:nvGrpSpPr>
        <p:grpSpPr>
          <a:xfrm rot="0">
            <a:off x="12716809" y="1225927"/>
            <a:ext cx="4255570" cy="8151735"/>
            <a:chOff x="0" y="0"/>
            <a:chExt cx="5674093" cy="10868981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5081829" y="60990"/>
              <a:ext cx="592264" cy="10779245"/>
            </a:xfrm>
            <a:custGeom>
              <a:avLst/>
              <a:gdLst/>
              <a:ahLst/>
              <a:cxnLst/>
              <a:rect r="r" b="b" t="t" l="l"/>
              <a:pathLst>
                <a:path h="10779245" w="592264">
                  <a:moveTo>
                    <a:pt x="0" y="0"/>
                  </a:moveTo>
                  <a:lnTo>
                    <a:pt x="592264" y="0"/>
                  </a:lnTo>
                  <a:lnTo>
                    <a:pt x="592264" y="10779245"/>
                  </a:lnTo>
                  <a:lnTo>
                    <a:pt x="0" y="107792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2079049" t="-14491" r="-2660132" b="-27527"/>
              </a:stretch>
            </a:blipFill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4064733" cy="10868981"/>
            </a:xfrm>
            <a:custGeom>
              <a:avLst/>
              <a:gdLst/>
              <a:ahLst/>
              <a:cxnLst/>
              <a:rect r="r" b="b" t="t" l="l"/>
              <a:pathLst>
                <a:path h="10868981" w="4064733">
                  <a:moveTo>
                    <a:pt x="0" y="0"/>
                  </a:moveTo>
                  <a:lnTo>
                    <a:pt x="4064733" y="0"/>
                  </a:lnTo>
                  <a:lnTo>
                    <a:pt x="4064733" y="10868981"/>
                  </a:lnTo>
                  <a:lnTo>
                    <a:pt x="0" y="108689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-14089" r="-609931" b="-27720"/>
              </a:stretch>
            </a:blipFill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4064733" y="60990"/>
              <a:ext cx="1036238" cy="10779245"/>
            </a:xfrm>
            <a:custGeom>
              <a:avLst/>
              <a:gdLst/>
              <a:ahLst/>
              <a:cxnLst/>
              <a:rect r="r" b="b" t="t" l="l"/>
              <a:pathLst>
                <a:path h="10779245" w="1036238">
                  <a:moveTo>
                    <a:pt x="0" y="0"/>
                  </a:moveTo>
                  <a:lnTo>
                    <a:pt x="1036238" y="0"/>
                  </a:lnTo>
                  <a:lnTo>
                    <a:pt x="1036238" y="10779245"/>
                  </a:lnTo>
                  <a:lnTo>
                    <a:pt x="0" y="107792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829110" t="-14491" r="-1836736" b="-27527"/>
              </a:stretch>
            </a:blipFill>
          </p:spPr>
        </p:sp>
      </p:grpSp>
      <p:grpSp>
        <p:nvGrpSpPr>
          <p:cNvPr name="Group 26" id="26"/>
          <p:cNvGrpSpPr/>
          <p:nvPr/>
        </p:nvGrpSpPr>
        <p:grpSpPr>
          <a:xfrm rot="0">
            <a:off x="1308821" y="1580569"/>
            <a:ext cx="4165981" cy="258991"/>
            <a:chOff x="0" y="0"/>
            <a:chExt cx="1097213" cy="68212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097213" cy="68212"/>
            </a:xfrm>
            <a:custGeom>
              <a:avLst/>
              <a:gdLst/>
              <a:ahLst/>
              <a:cxnLst/>
              <a:rect r="r" b="b" t="t" l="l"/>
              <a:pathLst>
                <a:path h="68212" w="1097213">
                  <a:moveTo>
                    <a:pt x="0" y="0"/>
                  </a:moveTo>
                  <a:lnTo>
                    <a:pt x="1097213" y="0"/>
                  </a:lnTo>
                  <a:lnTo>
                    <a:pt x="1097213" y="68212"/>
                  </a:lnTo>
                  <a:lnTo>
                    <a:pt x="0" y="68212"/>
                  </a:lnTo>
                  <a:close/>
                </a:path>
              </a:pathLst>
            </a:custGeom>
            <a:solidFill>
              <a:srgbClr val="16E704">
                <a:alpha val="34902"/>
              </a:srgbClr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19050"/>
              <a:ext cx="1097213" cy="491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68"/>
                </a:lnSpc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1308820" y="3198556"/>
            <a:ext cx="4165981" cy="258991"/>
            <a:chOff x="0" y="0"/>
            <a:chExt cx="1097213" cy="68212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1097213" cy="68212"/>
            </a:xfrm>
            <a:custGeom>
              <a:avLst/>
              <a:gdLst/>
              <a:ahLst/>
              <a:cxnLst/>
              <a:rect r="r" b="b" t="t" l="l"/>
              <a:pathLst>
                <a:path h="68212" w="1097213">
                  <a:moveTo>
                    <a:pt x="0" y="0"/>
                  </a:moveTo>
                  <a:lnTo>
                    <a:pt x="1097213" y="0"/>
                  </a:lnTo>
                  <a:lnTo>
                    <a:pt x="1097213" y="68212"/>
                  </a:lnTo>
                  <a:lnTo>
                    <a:pt x="0" y="68212"/>
                  </a:lnTo>
                  <a:close/>
                </a:path>
              </a:pathLst>
            </a:custGeom>
            <a:solidFill>
              <a:srgbClr val="16E704">
                <a:alpha val="34902"/>
              </a:srgbClr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19050"/>
              <a:ext cx="1097213" cy="491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68"/>
                </a:lnSpc>
              </a:pP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1308820" y="4819622"/>
            <a:ext cx="4165981" cy="258991"/>
            <a:chOff x="0" y="0"/>
            <a:chExt cx="1097213" cy="68212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1097213" cy="68212"/>
            </a:xfrm>
            <a:custGeom>
              <a:avLst/>
              <a:gdLst/>
              <a:ahLst/>
              <a:cxnLst/>
              <a:rect r="r" b="b" t="t" l="l"/>
              <a:pathLst>
                <a:path h="68212" w="1097213">
                  <a:moveTo>
                    <a:pt x="0" y="0"/>
                  </a:moveTo>
                  <a:lnTo>
                    <a:pt x="1097213" y="0"/>
                  </a:lnTo>
                  <a:lnTo>
                    <a:pt x="1097213" y="68212"/>
                  </a:lnTo>
                  <a:lnTo>
                    <a:pt x="0" y="68212"/>
                  </a:lnTo>
                  <a:close/>
                </a:path>
              </a:pathLst>
            </a:custGeom>
            <a:solidFill>
              <a:srgbClr val="16E704">
                <a:alpha val="34902"/>
              </a:srgbClr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0" y="19050"/>
              <a:ext cx="1097213" cy="491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68"/>
                </a:lnSpc>
              </a:pP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6784401" y="4029255"/>
            <a:ext cx="4719198" cy="258991"/>
            <a:chOff x="0" y="0"/>
            <a:chExt cx="1242916" cy="68212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1242916" cy="68212"/>
            </a:xfrm>
            <a:custGeom>
              <a:avLst/>
              <a:gdLst/>
              <a:ahLst/>
              <a:cxnLst/>
              <a:rect r="r" b="b" t="t" l="l"/>
              <a:pathLst>
                <a:path h="68212" w="1242916">
                  <a:moveTo>
                    <a:pt x="0" y="0"/>
                  </a:moveTo>
                  <a:lnTo>
                    <a:pt x="1242916" y="0"/>
                  </a:lnTo>
                  <a:lnTo>
                    <a:pt x="1242916" y="68212"/>
                  </a:lnTo>
                  <a:lnTo>
                    <a:pt x="0" y="68212"/>
                  </a:lnTo>
                  <a:close/>
                </a:path>
              </a:pathLst>
            </a:custGeom>
            <a:solidFill>
              <a:srgbClr val="16E704">
                <a:alpha val="34902"/>
              </a:srgbClr>
            </a:solidFill>
          </p:spPr>
        </p:sp>
        <p:sp>
          <p:nvSpPr>
            <p:cNvPr name="TextBox 37" id="37"/>
            <p:cNvSpPr txBox="true"/>
            <p:nvPr/>
          </p:nvSpPr>
          <p:spPr>
            <a:xfrm>
              <a:off x="0" y="19050"/>
              <a:ext cx="1242916" cy="491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68"/>
                </a:lnSpc>
              </a:pPr>
            </a:p>
          </p:txBody>
        </p:sp>
      </p:grpSp>
      <p:grpSp>
        <p:nvGrpSpPr>
          <p:cNvPr name="Group 38" id="38"/>
          <p:cNvGrpSpPr/>
          <p:nvPr/>
        </p:nvGrpSpPr>
        <p:grpSpPr>
          <a:xfrm rot="0">
            <a:off x="6784401" y="4288246"/>
            <a:ext cx="4719198" cy="258991"/>
            <a:chOff x="0" y="0"/>
            <a:chExt cx="1242916" cy="68212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1242916" cy="68212"/>
            </a:xfrm>
            <a:custGeom>
              <a:avLst/>
              <a:gdLst/>
              <a:ahLst/>
              <a:cxnLst/>
              <a:rect r="r" b="b" t="t" l="l"/>
              <a:pathLst>
                <a:path h="68212" w="1242916">
                  <a:moveTo>
                    <a:pt x="0" y="0"/>
                  </a:moveTo>
                  <a:lnTo>
                    <a:pt x="1242916" y="0"/>
                  </a:lnTo>
                  <a:lnTo>
                    <a:pt x="1242916" y="68212"/>
                  </a:lnTo>
                  <a:lnTo>
                    <a:pt x="0" y="68212"/>
                  </a:lnTo>
                  <a:close/>
                </a:path>
              </a:pathLst>
            </a:custGeom>
            <a:solidFill>
              <a:srgbClr val="16E704">
                <a:alpha val="34902"/>
              </a:srgbClr>
            </a:solidFill>
          </p:spPr>
        </p:sp>
        <p:sp>
          <p:nvSpPr>
            <p:cNvPr name="TextBox 40" id="40"/>
            <p:cNvSpPr txBox="true"/>
            <p:nvPr/>
          </p:nvSpPr>
          <p:spPr>
            <a:xfrm>
              <a:off x="0" y="19050"/>
              <a:ext cx="1242916" cy="491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68"/>
                </a:lnSpc>
              </a:p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DAGJ3WE_xVg</dc:identifier>
  <dcterms:modified xsi:type="dcterms:W3CDTF">2011-08-01T06:04:30Z</dcterms:modified>
  <cp:revision>1</cp:revision>
  <dc:title>10Pole_EV2W Motor Design</dc:title>
</cp:coreProperties>
</file>